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4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6.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diagrams/layout1.xml" ContentType="application/vnd.openxmlformats-officedocument.drawingml.diagramLayout+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5" r:id="rId1"/>
    <p:sldMasterId id="2147483648" r:id="rId2"/>
    <p:sldMasterId id="2147483685" r:id="rId3"/>
    <p:sldMasterId id="2147483726" r:id="rId4"/>
  </p:sldMasterIdLst>
  <p:notesMasterIdLst>
    <p:notesMasterId r:id="rId23"/>
  </p:notesMasterIdLst>
  <p:handoutMasterIdLst>
    <p:handoutMasterId r:id="rId24"/>
  </p:handoutMasterIdLst>
  <p:sldIdLst>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9" r:id="rId19"/>
    <p:sldId id="330" r:id="rId20"/>
    <p:sldId id="327" r:id="rId21"/>
    <p:sldId id="331" r:id="rId22"/>
  </p:sldIdLst>
  <p:sldSz cx="12190413"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30"/>
  </p:normalViewPr>
  <p:slideViewPr>
    <p:cSldViewPr snapToGrid="0" snapToObjects="1" showGuides="1">
      <p:cViewPr varScale="1">
        <p:scale>
          <a:sx n="107" d="100"/>
          <a:sy n="107" d="100"/>
        </p:scale>
        <p:origin x="180" y="102"/>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FDF3F-F7F7-4D3C-AFF4-EE77936DE67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a-DK"/>
        </a:p>
      </dgm:t>
    </dgm:pt>
    <dgm:pt modelId="{60E964BB-C383-4266-9C68-4BBC0241220F}">
      <dgm:prSet phldrT="[Tekst]"/>
      <dgm:spPr/>
      <dgm:t>
        <a:bodyPr/>
        <a:lstStyle/>
        <a:p>
          <a:r>
            <a:rPr lang="da-DK" dirty="0"/>
            <a:t>Totalekspropriation</a:t>
          </a:r>
        </a:p>
      </dgm:t>
    </dgm:pt>
    <dgm:pt modelId="{A81FB33D-31FC-4BBF-8369-92D305FCADC4}" type="parTrans" cxnId="{91765FC3-FBE6-4260-B535-46F4B0F8381C}">
      <dgm:prSet/>
      <dgm:spPr/>
      <dgm:t>
        <a:bodyPr/>
        <a:lstStyle/>
        <a:p>
          <a:endParaRPr lang="da-DK"/>
        </a:p>
      </dgm:t>
    </dgm:pt>
    <dgm:pt modelId="{1D84A0A6-E036-434B-9D41-016B663EDC5E}" type="sibTrans" cxnId="{91765FC3-FBE6-4260-B535-46F4B0F8381C}">
      <dgm:prSet/>
      <dgm:spPr/>
      <dgm:t>
        <a:bodyPr/>
        <a:lstStyle/>
        <a:p>
          <a:endParaRPr lang="da-DK"/>
        </a:p>
      </dgm:t>
    </dgm:pt>
    <dgm:pt modelId="{E53DE819-47BE-441B-B450-8623EBFB2F71}">
      <dgm:prSet phldrT="[Tekst]"/>
      <dgm:spPr/>
      <dgm:t>
        <a:bodyPr/>
        <a:lstStyle/>
        <a:p>
          <a:r>
            <a:rPr lang="da-DK" dirty="0" err="1"/>
            <a:t>Delekspropriaton</a:t>
          </a:r>
          <a:endParaRPr lang="da-DK" dirty="0"/>
        </a:p>
      </dgm:t>
    </dgm:pt>
    <dgm:pt modelId="{54A37986-1B05-4C13-BF84-A8B8CDE02BAA}" type="parTrans" cxnId="{43CEBD3A-9D2E-4378-926C-D38A7F500208}">
      <dgm:prSet/>
      <dgm:spPr/>
      <dgm:t>
        <a:bodyPr/>
        <a:lstStyle/>
        <a:p>
          <a:endParaRPr lang="da-DK"/>
        </a:p>
      </dgm:t>
    </dgm:pt>
    <dgm:pt modelId="{CCBC66EE-325E-4A9A-95F2-586E2791BCF3}" type="sibTrans" cxnId="{43CEBD3A-9D2E-4378-926C-D38A7F500208}">
      <dgm:prSet/>
      <dgm:spPr/>
      <dgm:t>
        <a:bodyPr/>
        <a:lstStyle/>
        <a:p>
          <a:endParaRPr lang="da-DK"/>
        </a:p>
      </dgm:t>
    </dgm:pt>
    <dgm:pt modelId="{BB1B0730-5E19-4E52-A67E-DB56B8B61C5C}" type="pres">
      <dgm:prSet presAssocID="{E25FDF3F-F7F7-4D3C-AFF4-EE77936DE67C}" presName="Name0" presStyleCnt="0">
        <dgm:presLayoutVars>
          <dgm:chMax val="7"/>
          <dgm:resizeHandles val="exact"/>
        </dgm:presLayoutVars>
      </dgm:prSet>
      <dgm:spPr/>
    </dgm:pt>
    <dgm:pt modelId="{F79BD136-A720-4462-B878-845346611141}" type="pres">
      <dgm:prSet presAssocID="{E25FDF3F-F7F7-4D3C-AFF4-EE77936DE67C}" presName="comp1" presStyleCnt="0"/>
      <dgm:spPr/>
    </dgm:pt>
    <dgm:pt modelId="{E80703B2-A932-4143-9D15-AFE0C77D32AC}" type="pres">
      <dgm:prSet presAssocID="{E25FDF3F-F7F7-4D3C-AFF4-EE77936DE67C}" presName="circle1" presStyleLbl="node1" presStyleIdx="0" presStyleCnt="2"/>
      <dgm:spPr/>
    </dgm:pt>
    <dgm:pt modelId="{5447F3A1-3C19-4957-BB65-72931BDFD76E}" type="pres">
      <dgm:prSet presAssocID="{E25FDF3F-F7F7-4D3C-AFF4-EE77936DE67C}" presName="c1text" presStyleLbl="node1" presStyleIdx="0" presStyleCnt="2">
        <dgm:presLayoutVars>
          <dgm:bulletEnabled val="1"/>
        </dgm:presLayoutVars>
      </dgm:prSet>
      <dgm:spPr/>
    </dgm:pt>
    <dgm:pt modelId="{D2DEA989-3F16-4A5C-9744-91FE44EFF1E1}" type="pres">
      <dgm:prSet presAssocID="{E25FDF3F-F7F7-4D3C-AFF4-EE77936DE67C}" presName="comp2" presStyleCnt="0"/>
      <dgm:spPr/>
    </dgm:pt>
    <dgm:pt modelId="{E456E6C0-8350-4EEE-B5F0-FC5B393576B6}" type="pres">
      <dgm:prSet presAssocID="{E25FDF3F-F7F7-4D3C-AFF4-EE77936DE67C}" presName="circle2" presStyleLbl="node1" presStyleIdx="1" presStyleCnt="2" custScaleX="85049" custScaleY="80583"/>
      <dgm:spPr/>
    </dgm:pt>
    <dgm:pt modelId="{0E53531B-9266-4746-BC3D-883E77C1271B}" type="pres">
      <dgm:prSet presAssocID="{E25FDF3F-F7F7-4D3C-AFF4-EE77936DE67C}" presName="c2text" presStyleLbl="node1" presStyleIdx="1" presStyleCnt="2">
        <dgm:presLayoutVars>
          <dgm:bulletEnabled val="1"/>
        </dgm:presLayoutVars>
      </dgm:prSet>
      <dgm:spPr/>
    </dgm:pt>
  </dgm:ptLst>
  <dgm:cxnLst>
    <dgm:cxn modelId="{360E9605-ADF9-4379-938B-4DA438DB09AC}" type="presOf" srcId="{E25FDF3F-F7F7-4D3C-AFF4-EE77936DE67C}" destId="{BB1B0730-5E19-4E52-A67E-DB56B8B61C5C}" srcOrd="0" destOrd="0" presId="urn:microsoft.com/office/officeart/2005/8/layout/venn2"/>
    <dgm:cxn modelId="{43CEBD3A-9D2E-4378-926C-D38A7F500208}" srcId="{E25FDF3F-F7F7-4D3C-AFF4-EE77936DE67C}" destId="{E53DE819-47BE-441B-B450-8623EBFB2F71}" srcOrd="1" destOrd="0" parTransId="{54A37986-1B05-4C13-BF84-A8B8CDE02BAA}" sibTransId="{CCBC66EE-325E-4A9A-95F2-586E2791BCF3}"/>
    <dgm:cxn modelId="{1609B392-7C84-4034-9ACF-36444CBFCD8F}" type="presOf" srcId="{E53DE819-47BE-441B-B450-8623EBFB2F71}" destId="{0E53531B-9266-4746-BC3D-883E77C1271B}" srcOrd="1" destOrd="0" presId="urn:microsoft.com/office/officeart/2005/8/layout/venn2"/>
    <dgm:cxn modelId="{2518B2BB-F2A2-4665-8C3D-7CD8804CAD73}" type="presOf" srcId="{E53DE819-47BE-441B-B450-8623EBFB2F71}" destId="{E456E6C0-8350-4EEE-B5F0-FC5B393576B6}" srcOrd="0" destOrd="0" presId="urn:microsoft.com/office/officeart/2005/8/layout/venn2"/>
    <dgm:cxn modelId="{91765FC3-FBE6-4260-B535-46F4B0F8381C}" srcId="{E25FDF3F-F7F7-4D3C-AFF4-EE77936DE67C}" destId="{60E964BB-C383-4266-9C68-4BBC0241220F}" srcOrd="0" destOrd="0" parTransId="{A81FB33D-31FC-4BBF-8369-92D305FCADC4}" sibTransId="{1D84A0A6-E036-434B-9D41-016B663EDC5E}"/>
    <dgm:cxn modelId="{BA6D36CA-A298-4BDE-9B45-A7DEE821BDDF}" type="presOf" srcId="{60E964BB-C383-4266-9C68-4BBC0241220F}" destId="{5447F3A1-3C19-4957-BB65-72931BDFD76E}" srcOrd="1" destOrd="0" presId="urn:microsoft.com/office/officeart/2005/8/layout/venn2"/>
    <dgm:cxn modelId="{43135BD9-5059-4CAF-B795-470DDE3577E7}" type="presOf" srcId="{60E964BB-C383-4266-9C68-4BBC0241220F}" destId="{E80703B2-A932-4143-9D15-AFE0C77D32AC}" srcOrd="0" destOrd="0" presId="urn:microsoft.com/office/officeart/2005/8/layout/venn2"/>
    <dgm:cxn modelId="{ECE073EC-EECB-45A2-97E3-8B64696586E0}" type="presParOf" srcId="{BB1B0730-5E19-4E52-A67E-DB56B8B61C5C}" destId="{F79BD136-A720-4462-B878-845346611141}" srcOrd="0" destOrd="0" presId="urn:microsoft.com/office/officeart/2005/8/layout/venn2"/>
    <dgm:cxn modelId="{9F1FFB4D-A233-472D-857A-472002CF8991}" type="presParOf" srcId="{F79BD136-A720-4462-B878-845346611141}" destId="{E80703B2-A932-4143-9D15-AFE0C77D32AC}" srcOrd="0" destOrd="0" presId="urn:microsoft.com/office/officeart/2005/8/layout/venn2"/>
    <dgm:cxn modelId="{CC7EA14B-5047-49EA-B9B8-68686C817F11}" type="presParOf" srcId="{F79BD136-A720-4462-B878-845346611141}" destId="{5447F3A1-3C19-4957-BB65-72931BDFD76E}" srcOrd="1" destOrd="0" presId="urn:microsoft.com/office/officeart/2005/8/layout/venn2"/>
    <dgm:cxn modelId="{4414CC1B-2E8F-4701-A391-B242026B6200}" type="presParOf" srcId="{BB1B0730-5E19-4E52-A67E-DB56B8B61C5C}" destId="{D2DEA989-3F16-4A5C-9744-91FE44EFF1E1}" srcOrd="1" destOrd="0" presId="urn:microsoft.com/office/officeart/2005/8/layout/venn2"/>
    <dgm:cxn modelId="{573FD9B3-0B20-4170-8948-C03AD299B92F}" type="presParOf" srcId="{D2DEA989-3F16-4A5C-9744-91FE44EFF1E1}" destId="{E456E6C0-8350-4EEE-B5F0-FC5B393576B6}" srcOrd="0" destOrd="0" presId="urn:microsoft.com/office/officeart/2005/8/layout/venn2"/>
    <dgm:cxn modelId="{CE488FE4-AEA6-446E-850D-EF2EB888CC93}" type="presParOf" srcId="{D2DEA989-3F16-4A5C-9744-91FE44EFF1E1}" destId="{0E53531B-9266-4746-BC3D-883E77C1271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703B2-A932-4143-9D15-AFE0C77D32AC}">
      <dsp:nvSpPr>
        <dsp:cNvPr id="0" name=""/>
        <dsp:cNvSpPr/>
      </dsp:nvSpPr>
      <dsp:spPr>
        <a:xfrm>
          <a:off x="1025922" y="0"/>
          <a:ext cx="4236598" cy="4236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a-DK" sz="1700" kern="1200" dirty="0"/>
            <a:t>Totalekspropriation</a:t>
          </a:r>
        </a:p>
      </dsp:txBody>
      <dsp:txXfrm>
        <a:off x="2032114" y="317744"/>
        <a:ext cx="2224213" cy="720221"/>
      </dsp:txXfrm>
    </dsp:sp>
    <dsp:sp modelId="{E456E6C0-8350-4EEE-B5F0-FC5B393576B6}">
      <dsp:nvSpPr>
        <dsp:cNvPr id="0" name=""/>
        <dsp:cNvSpPr/>
      </dsp:nvSpPr>
      <dsp:spPr>
        <a:xfrm>
          <a:off x="1793027" y="1367632"/>
          <a:ext cx="2702388" cy="2560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da-DK" sz="1700" kern="1200" dirty="0" err="1"/>
            <a:t>Delekspropriaton</a:t>
          </a:r>
          <a:endParaRPr lang="da-DK" sz="1700" kern="1200" dirty="0"/>
        </a:p>
      </dsp:txBody>
      <dsp:txXfrm>
        <a:off x="2188782" y="2007752"/>
        <a:ext cx="1910877" cy="128024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0A636B-339A-4D26-BD9F-0743507A8BA5}" type="datetimeFigureOut">
              <a:rPr lang="en-GB" smtClean="0"/>
              <a:t>28/03/2018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09004-5A13-4E89-9C6B-5A51303EFF0C}" type="datetimeFigureOut">
              <a:rPr lang="en-GB" smtClean="0"/>
              <a:t>28/03/2018</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28-03-2018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28-03-2018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28-03-2018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28-03-2018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28-03-2018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28-03-2018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28-03-2018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28-03-2018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28-03-2018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4"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23874" y="6165851"/>
            <a:ext cx="571501" cy="2286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0"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0"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6"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5" name="Billede 3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28-03-2018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6" name="Billed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28-03-2018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28-03-2018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28-03-2018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28-03-2018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9" name="Text Placeholder 13"/>
          <p:cNvSpPr>
            <a:spLocks noGrp="1"/>
          </p:cNvSpPr>
          <p:nvPr>
            <p:ph type="body" sz="quarter" idx="26"/>
          </p:nvPr>
        </p:nvSpPr>
        <p:spPr>
          <a:xfrm>
            <a:off x="523874" y="6165851"/>
            <a:ext cx="571501" cy="228600"/>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9" name="Billed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8393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28-03-2018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28-03-2018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28-03-2018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28-03-2018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28-03-2018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28-03-2018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p:sp>
      <p:sp>
        <p:nvSpPr>
          <p:cNvPr id="13" name="Pladsholder til tekst 12"/>
          <p:cNvSpPr>
            <a:spLocks noGrp="1"/>
          </p:cNvSpPr>
          <p:nvPr>
            <p:ph type="body" sz="quarter" idx="23"/>
          </p:nvPr>
        </p:nvSpPr>
        <p:spPr/>
        <p:txBody>
          <a:bodyPr/>
          <a:lstStyle/>
          <a:p>
            <a:endParaRPr lang="da-DK"/>
          </a:p>
        </p:txBody>
      </p:sp>
      <p:sp>
        <p:nvSpPr>
          <p:cNvPr id="14" name="Pladsholder til tekst 13"/>
          <p:cNvSpPr>
            <a:spLocks noGrp="1"/>
          </p:cNvSpPr>
          <p:nvPr>
            <p:ph type="body" sz="quarter" idx="24"/>
          </p:nvPr>
        </p:nvSpPr>
        <p:spPr/>
        <p:txBody>
          <a:bodyPr/>
          <a:lstStyle/>
          <a:p>
            <a:endParaRPr lang="da-DK"/>
          </a:p>
        </p:txBody>
      </p:sp>
      <p:sp>
        <p:nvSpPr>
          <p:cNvPr id="15" name="Pladsholder til tekst 14"/>
          <p:cNvSpPr>
            <a:spLocks noGrp="1"/>
          </p:cNvSpPr>
          <p:nvPr>
            <p:ph type="body" sz="quarter" idx="25"/>
          </p:nvPr>
        </p:nvSpPr>
        <p:spPr/>
        <p:txBody>
          <a:bodyPr/>
          <a:lstStyle/>
          <a:p>
            <a:endParaRPr lang="da-DK" dirty="0"/>
          </a:p>
        </p:txBody>
      </p:sp>
      <p:sp>
        <p:nvSpPr>
          <p:cNvPr id="10" name="Titel 9"/>
          <p:cNvSpPr>
            <a:spLocks noGrp="1"/>
          </p:cNvSpPr>
          <p:nvPr>
            <p:ph type="ctrTitle"/>
          </p:nvPr>
        </p:nvSpPr>
        <p:spPr>
          <a:xfrm>
            <a:off x="511309" y="1549491"/>
            <a:ext cx="7394441" cy="1408334"/>
          </a:xfrm>
        </p:spPr>
        <p:txBody>
          <a:bodyPr/>
          <a:lstStyle/>
          <a:p>
            <a:r>
              <a:rPr lang="da-DK" dirty="0"/>
              <a:t>Ekspropriation og erstatning</a:t>
            </a:r>
          </a:p>
        </p:txBody>
      </p:sp>
      <p:sp>
        <p:nvSpPr>
          <p:cNvPr id="17" name="Pladsholder til tekst 16"/>
          <p:cNvSpPr>
            <a:spLocks noGrp="1"/>
          </p:cNvSpPr>
          <p:nvPr>
            <p:ph type="body" sz="quarter" idx="27"/>
          </p:nvPr>
        </p:nvSpPr>
        <p:spPr/>
        <p:txBody>
          <a:bodyPr/>
          <a:lstStyle/>
          <a:p>
            <a:endParaRPr lang="da-DK" dirty="0"/>
          </a:p>
        </p:txBody>
      </p:sp>
      <p:sp>
        <p:nvSpPr>
          <p:cNvPr id="12" name="Pladsholder til tekst 11"/>
          <p:cNvSpPr>
            <a:spLocks noGrp="1"/>
          </p:cNvSpPr>
          <p:nvPr>
            <p:ph type="body" sz="quarter" idx="19"/>
          </p:nvPr>
        </p:nvSpPr>
        <p:spPr/>
        <p:txBody>
          <a:bodyPr/>
          <a:lstStyle/>
          <a:p>
            <a:endParaRPr lang="da-DK"/>
          </a:p>
        </p:txBody>
      </p:sp>
      <p:sp>
        <p:nvSpPr>
          <p:cNvPr id="16" name="Pladsholder til tekst 15"/>
          <p:cNvSpPr>
            <a:spLocks noGrp="1"/>
          </p:cNvSpPr>
          <p:nvPr>
            <p:ph type="body" sz="quarter" idx="26"/>
          </p:nvPr>
        </p:nvSpPr>
        <p:spPr/>
        <p:txBody>
          <a:bodyPr/>
          <a:lstStyle/>
          <a:p>
            <a:endParaRPr lang="da-DK"/>
          </a:p>
        </p:txBody>
      </p:sp>
    </p:spTree>
    <p:extLst>
      <p:ext uri="{BB962C8B-B14F-4D97-AF65-F5344CB8AC3E}">
        <p14:creationId xmlns:p14="http://schemas.microsoft.com/office/powerpoint/2010/main" val="73401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84227-F3EA-4696-AC7B-F483C21DACE2}"/>
              </a:ext>
            </a:extLst>
          </p:cNvPr>
          <p:cNvSpPr>
            <a:spLocks noGrp="1"/>
          </p:cNvSpPr>
          <p:nvPr>
            <p:ph type="title"/>
          </p:nvPr>
        </p:nvSpPr>
        <p:spPr/>
        <p:txBody>
          <a:bodyPr/>
          <a:lstStyle/>
          <a:p>
            <a:r>
              <a:rPr lang="da-DK" dirty="0"/>
              <a:t>Kriterier ekspropriation</a:t>
            </a:r>
          </a:p>
        </p:txBody>
      </p:sp>
      <p:sp>
        <p:nvSpPr>
          <p:cNvPr id="3" name="Pladsholder til indhold 2">
            <a:extLst>
              <a:ext uri="{FF2B5EF4-FFF2-40B4-BE49-F238E27FC236}">
                <a16:creationId xmlns:a16="http://schemas.microsoft.com/office/drawing/2014/main" id="{6808C931-44F5-4979-87F9-FA07F22DB06B}"/>
              </a:ext>
            </a:extLst>
          </p:cNvPr>
          <p:cNvSpPr>
            <a:spLocks noGrp="1"/>
          </p:cNvSpPr>
          <p:nvPr>
            <p:ph sz="quarter" idx="21"/>
          </p:nvPr>
        </p:nvSpPr>
        <p:spPr/>
        <p:txBody>
          <a:bodyPr/>
          <a:lstStyle/>
          <a:p>
            <a:pPr marL="0" indent="0">
              <a:buNone/>
            </a:pPr>
            <a:r>
              <a:rPr lang="da-DK" dirty="0"/>
              <a:t>Man må se på:</a:t>
            </a:r>
          </a:p>
          <a:p>
            <a:r>
              <a:rPr lang="da-DK" dirty="0"/>
              <a:t>Indgrebets formål</a:t>
            </a:r>
          </a:p>
          <a:p>
            <a:r>
              <a:rPr lang="da-DK" dirty="0"/>
              <a:t>Overførelse af en ret til andre?</a:t>
            </a:r>
          </a:p>
          <a:p>
            <a:r>
              <a:rPr lang="da-DK" dirty="0"/>
              <a:t>Rammer indgrebet mange eller få ejere?</a:t>
            </a:r>
          </a:p>
          <a:p>
            <a:r>
              <a:rPr lang="da-DK" dirty="0"/>
              <a:t>Indgrebets intensitet</a:t>
            </a:r>
          </a:p>
          <a:p>
            <a:r>
              <a:rPr lang="da-DK" dirty="0"/>
              <a:t>Vedrører indgrebet en fremtidig eller nuværende </a:t>
            </a:r>
            <a:r>
              <a:rPr lang="da-DK" dirty="0" err="1"/>
              <a:t>råden</a:t>
            </a:r>
            <a:r>
              <a:rPr lang="da-DK" dirty="0"/>
              <a:t>?</a:t>
            </a:r>
          </a:p>
          <a:p>
            <a:endParaRPr lang="da-DK" dirty="0"/>
          </a:p>
          <a:p>
            <a:endParaRPr lang="da-DK" dirty="0"/>
          </a:p>
          <a:p>
            <a:endParaRPr lang="da-DK" dirty="0"/>
          </a:p>
        </p:txBody>
      </p:sp>
      <p:sp>
        <p:nvSpPr>
          <p:cNvPr id="4" name="Pladsholder til tekst 3">
            <a:extLst>
              <a:ext uri="{FF2B5EF4-FFF2-40B4-BE49-F238E27FC236}">
                <a16:creationId xmlns:a16="http://schemas.microsoft.com/office/drawing/2014/main" id="{DC6AEB2D-A30F-45A3-84BD-04A680A674BD}"/>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3752DE2-F5D5-4E5D-B914-727532CB325B}"/>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10081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C88A2-B8A8-4B1B-A722-20F5DD9FCBAA}"/>
              </a:ext>
            </a:extLst>
          </p:cNvPr>
          <p:cNvSpPr>
            <a:spLocks noGrp="1"/>
          </p:cNvSpPr>
          <p:nvPr>
            <p:ph type="title"/>
          </p:nvPr>
        </p:nvSpPr>
        <p:spPr/>
        <p:txBody>
          <a:bodyPr/>
          <a:lstStyle/>
          <a:p>
            <a:r>
              <a:rPr lang="da-DK" dirty="0"/>
              <a:t>Eksempler på domme</a:t>
            </a:r>
          </a:p>
        </p:txBody>
      </p:sp>
      <p:sp>
        <p:nvSpPr>
          <p:cNvPr id="3" name="Pladsholder til indhold 2">
            <a:extLst>
              <a:ext uri="{FF2B5EF4-FFF2-40B4-BE49-F238E27FC236}">
                <a16:creationId xmlns:a16="http://schemas.microsoft.com/office/drawing/2014/main" id="{13184ED8-688A-49B5-9B6E-787C6DB82BDD}"/>
              </a:ext>
            </a:extLst>
          </p:cNvPr>
          <p:cNvSpPr>
            <a:spLocks noGrp="1"/>
          </p:cNvSpPr>
          <p:nvPr>
            <p:ph sz="quarter" idx="21"/>
          </p:nvPr>
        </p:nvSpPr>
        <p:spPr/>
        <p:txBody>
          <a:bodyPr/>
          <a:lstStyle/>
          <a:p>
            <a:r>
              <a:rPr lang="da-DK" dirty="0"/>
              <a:t>Adgang til ophold og badning fra private strandbredder, adgang til </a:t>
            </a:r>
            <a:r>
              <a:rPr lang="da-DK" dirty="0" err="1"/>
              <a:t>udyrkede</a:t>
            </a:r>
            <a:r>
              <a:rPr lang="da-DK" dirty="0"/>
              <a:t> arealer og adgang for almenheden til færdsel og ophold i private skove - vedtaget i 1969</a:t>
            </a:r>
            <a:br>
              <a:rPr lang="da-DK" dirty="0"/>
            </a:br>
            <a:r>
              <a:rPr lang="da-DK" dirty="0"/>
              <a:t>U.1972.189 og U.1972.192 Østre Landsret: </a:t>
            </a:r>
            <a:br>
              <a:rPr lang="da-DK" dirty="0"/>
            </a:br>
            <a:br>
              <a:rPr lang="da-DK" dirty="0"/>
            </a:br>
            <a:r>
              <a:rPr lang="da-DK" dirty="0"/>
              <a:t>”Da naturfredningslovens § § 54-56 generelt og på sagligt grundlag giver </a:t>
            </a:r>
            <a:r>
              <a:rPr lang="da-DK" b="1" dirty="0">
                <a:solidFill>
                  <a:srgbClr val="FF0000"/>
                </a:solidFill>
              </a:rPr>
              <a:t>almenheden</a:t>
            </a:r>
            <a:r>
              <a:rPr lang="da-DK" dirty="0"/>
              <a:t> de samme begrænsede rettigheder over enhver skov og strand i privat eje og ethvert </a:t>
            </a:r>
            <a:r>
              <a:rPr lang="da-DK" dirty="0" err="1"/>
              <a:t>udyrket</a:t>
            </a:r>
            <a:r>
              <a:rPr lang="da-DK" dirty="0"/>
              <a:t> areal, der ikke er forsvarligt indhegnet, og da disse rettigheder ikke indebærer, at en del af ejerens </a:t>
            </a:r>
            <a:r>
              <a:rPr lang="da-DK" dirty="0" err="1"/>
              <a:t>råden</a:t>
            </a:r>
            <a:r>
              <a:rPr lang="da-DK" dirty="0"/>
              <a:t> fratages denne og overføres til andre eller ophører, men alene medfører et indgreb i ejerbeføjelsen af </a:t>
            </a:r>
            <a:r>
              <a:rPr lang="da-DK" b="1" dirty="0">
                <a:solidFill>
                  <a:srgbClr val="FF0000"/>
                </a:solidFill>
              </a:rPr>
              <a:t>ringe intensitet</a:t>
            </a:r>
            <a:r>
              <a:rPr lang="da-DK" dirty="0"/>
              <a:t>, findes der at måtte gives sagsøgte medhold i, at der foreligger en almindelig regulering af ejendomsrettens grænser”</a:t>
            </a:r>
          </a:p>
        </p:txBody>
      </p:sp>
      <p:sp>
        <p:nvSpPr>
          <p:cNvPr id="4" name="Pladsholder til tekst 3">
            <a:extLst>
              <a:ext uri="{FF2B5EF4-FFF2-40B4-BE49-F238E27FC236}">
                <a16:creationId xmlns:a16="http://schemas.microsoft.com/office/drawing/2014/main" id="{E7802B14-2935-4BEE-9C6D-CD3A28101BF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C1D125DA-1E27-4612-BC9C-0A6E09147C47}"/>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43381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752CA-8F88-4801-A1D3-FD6B99CA3FBA}"/>
              </a:ext>
            </a:extLst>
          </p:cNvPr>
          <p:cNvSpPr>
            <a:spLocks noGrp="1"/>
          </p:cNvSpPr>
          <p:nvPr>
            <p:ph type="title"/>
          </p:nvPr>
        </p:nvSpPr>
        <p:spPr/>
        <p:txBody>
          <a:bodyPr/>
          <a:lstStyle/>
          <a:p>
            <a:r>
              <a:rPr lang="da-DK" dirty="0"/>
              <a:t>Eksempler på domme</a:t>
            </a:r>
          </a:p>
        </p:txBody>
      </p:sp>
      <p:sp>
        <p:nvSpPr>
          <p:cNvPr id="3" name="Pladsholder til indhold 2">
            <a:extLst>
              <a:ext uri="{FF2B5EF4-FFF2-40B4-BE49-F238E27FC236}">
                <a16:creationId xmlns:a16="http://schemas.microsoft.com/office/drawing/2014/main" id="{E44566AC-5B3C-48C6-A2DC-C89EA0B0B023}"/>
              </a:ext>
            </a:extLst>
          </p:cNvPr>
          <p:cNvSpPr>
            <a:spLocks noGrp="1"/>
          </p:cNvSpPr>
          <p:nvPr>
            <p:ph sz="quarter" idx="21"/>
          </p:nvPr>
        </p:nvSpPr>
        <p:spPr/>
        <p:txBody>
          <a:bodyPr/>
          <a:lstStyle/>
          <a:p>
            <a:r>
              <a:rPr lang="da-DK" dirty="0"/>
              <a:t>2 meter bræmmer langs åbne, naturlige vandløb og søer - vedtaget i 1992:</a:t>
            </a:r>
            <a:br>
              <a:rPr lang="da-DK" dirty="0"/>
            </a:br>
            <a:r>
              <a:rPr lang="da-DK" dirty="0"/>
              <a:t>U.1998.1669 Højesteret:</a:t>
            </a:r>
            <a:br>
              <a:rPr lang="da-DK" dirty="0"/>
            </a:br>
            <a:br>
              <a:rPr lang="da-DK" dirty="0"/>
            </a:br>
            <a:r>
              <a:rPr lang="da-DK" dirty="0"/>
              <a:t>”Allerede fordi det må anses for utvivlsomt, at bestemmelsen i vandløbslovens § 69, stk. 1, om dyrkningsfri bræmmer på 2 m for en række bredejere indebærer indgreb af en så ringe </a:t>
            </a:r>
            <a:r>
              <a:rPr lang="da-DK" b="1" dirty="0">
                <a:solidFill>
                  <a:srgbClr val="FF0000"/>
                </a:solidFill>
              </a:rPr>
              <a:t>intensitet</a:t>
            </a:r>
            <a:r>
              <a:rPr lang="da-DK" dirty="0"/>
              <a:t>, at det ikke vil være et ekspropriativt indgreb, kan appellanterne ikke få medhold i den nedlagte påstand, således som denne er formuleret”.</a:t>
            </a:r>
            <a:br>
              <a:rPr lang="da-DK" dirty="0"/>
            </a:br>
            <a:br>
              <a:rPr lang="da-DK" dirty="0"/>
            </a:br>
            <a:r>
              <a:rPr lang="da-DK" dirty="0"/>
              <a:t>4 dommere udtalte herefter (den sidste fandt ikke anledning til at skriver mere)</a:t>
            </a:r>
            <a:br>
              <a:rPr lang="da-DK" dirty="0"/>
            </a:br>
            <a:br>
              <a:rPr lang="da-DK" dirty="0"/>
            </a:br>
            <a:r>
              <a:rPr lang="da-DK" dirty="0"/>
              <a:t>”Vi tiltræder, at ændringen af vandløbsloven heller ikke i relation til Ole Fuglsang og Jens Erik Nielsen - som i denne forbindelse begge repræsenterer bredejerinteresser i et typisk omfang - er et ekspropriativt indgreb. Der er herved lagt vægt på, at </a:t>
            </a:r>
            <a:r>
              <a:rPr lang="da-DK" b="1" dirty="0">
                <a:solidFill>
                  <a:srgbClr val="FF0000"/>
                </a:solidFill>
              </a:rPr>
              <a:t>indgrebet må anses for velbegrundet </a:t>
            </a:r>
            <a:r>
              <a:rPr lang="da-DK" dirty="0"/>
              <a:t>deri, at </a:t>
            </a:r>
            <a:r>
              <a:rPr lang="da-DK" i="1" dirty="0">
                <a:solidFill>
                  <a:srgbClr val="FF0000"/>
                </a:solidFill>
              </a:rPr>
              <a:t>dyrkning af vandløbsnære arealer </a:t>
            </a:r>
            <a:r>
              <a:rPr lang="da-DK" dirty="0"/>
              <a:t>- som også antaget ved lovens vedtagelse - </a:t>
            </a:r>
            <a:r>
              <a:rPr lang="da-DK" i="1" dirty="0">
                <a:solidFill>
                  <a:srgbClr val="FF0000"/>
                </a:solidFill>
              </a:rPr>
              <a:t>betyder en væsentlig forøgelse af risikoen for forurening </a:t>
            </a:r>
            <a:r>
              <a:rPr lang="da-DK" dirty="0"/>
              <a:t>af vandløb med betydelige rensningsudgifter til følge”</a:t>
            </a:r>
          </a:p>
          <a:p>
            <a:pPr marL="0" indent="0">
              <a:buNone/>
            </a:pPr>
            <a:endParaRPr lang="da-DK" dirty="0"/>
          </a:p>
          <a:p>
            <a:endParaRPr lang="da-DK" dirty="0"/>
          </a:p>
        </p:txBody>
      </p:sp>
      <p:sp>
        <p:nvSpPr>
          <p:cNvPr id="4" name="Pladsholder til tekst 3">
            <a:extLst>
              <a:ext uri="{FF2B5EF4-FFF2-40B4-BE49-F238E27FC236}">
                <a16:creationId xmlns:a16="http://schemas.microsoft.com/office/drawing/2014/main" id="{49CE2EBA-4111-42A2-BCF1-7216A6B233D6}"/>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59381193-CA61-4054-B2D6-7A8760000BCC}"/>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38659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67671-B790-49F3-B8F6-832CA1D3DC52}"/>
              </a:ext>
            </a:extLst>
          </p:cNvPr>
          <p:cNvSpPr>
            <a:spLocks noGrp="1"/>
          </p:cNvSpPr>
          <p:nvPr>
            <p:ph type="title"/>
          </p:nvPr>
        </p:nvSpPr>
        <p:spPr/>
        <p:txBody>
          <a:bodyPr/>
          <a:lstStyle/>
          <a:p>
            <a:r>
              <a:rPr lang="da-DK" dirty="0"/>
              <a:t>Eksempler på domme</a:t>
            </a:r>
          </a:p>
        </p:txBody>
      </p:sp>
      <p:sp>
        <p:nvSpPr>
          <p:cNvPr id="3" name="Pladsholder til indhold 2">
            <a:extLst>
              <a:ext uri="{FF2B5EF4-FFF2-40B4-BE49-F238E27FC236}">
                <a16:creationId xmlns:a16="http://schemas.microsoft.com/office/drawing/2014/main" id="{3A8ED0CA-6D06-4554-9D31-49B37C52C6AA}"/>
              </a:ext>
            </a:extLst>
          </p:cNvPr>
          <p:cNvSpPr>
            <a:spLocks noGrp="1"/>
          </p:cNvSpPr>
          <p:nvPr>
            <p:ph sz="quarter" idx="21"/>
          </p:nvPr>
        </p:nvSpPr>
        <p:spPr/>
        <p:txBody>
          <a:bodyPr/>
          <a:lstStyle/>
          <a:p>
            <a:r>
              <a:rPr lang="da-DK" dirty="0"/>
              <a:t>Beslutning om at genskabe saltvandstilstand i Hjarbæk Fjord i 1991:</a:t>
            </a:r>
            <a:br>
              <a:rPr lang="da-DK" dirty="0"/>
            </a:br>
            <a:r>
              <a:rPr lang="da-DK" dirty="0"/>
              <a:t>U.2003.855 Vestre Landsret (stadfæstet af Højesteret)</a:t>
            </a:r>
          </a:p>
          <a:p>
            <a:r>
              <a:rPr lang="da-DK" dirty="0"/>
              <a:t>Der var en naturskabt tilstand af saltvand i fjorden, da det i 1966 besluttedes for offentlige midler og navnlig af hensyn til landbrugsmæssige interesser at lade vejforbindelsen over Virksund etablere i form af en dæmning med sluser til regulering af højvandet med den tilsigtede følge, at vandet i fjorden blev fersk. Denne - unaturlige - tilstand medførte imidlertid så alvorlige miljømæssige gener for beboerne langs fjorden, at sagsøgte i 1989 besluttede at vende tilbage til saltvandstilstanden. Det må lægges til grund, at denne beslutning blev truffet på et </a:t>
            </a:r>
            <a:r>
              <a:rPr lang="da-DK" b="1" dirty="0">
                <a:solidFill>
                  <a:srgbClr val="FF0000"/>
                </a:solidFill>
              </a:rPr>
              <a:t>sagligt grundlag </a:t>
            </a:r>
            <a:r>
              <a:rPr lang="da-DK" dirty="0"/>
              <a:t>ud fra </a:t>
            </a:r>
            <a:r>
              <a:rPr lang="da-DK" b="1" dirty="0">
                <a:solidFill>
                  <a:srgbClr val="FF0000"/>
                </a:solidFill>
              </a:rPr>
              <a:t>overordnede samfundsmæssige </a:t>
            </a:r>
            <a:r>
              <a:rPr lang="da-DK" dirty="0"/>
              <a:t>hensyn, og at den i større eller mindre omfang </a:t>
            </a:r>
            <a:r>
              <a:rPr lang="da-DK" b="1" dirty="0">
                <a:solidFill>
                  <a:srgbClr val="FF0000"/>
                </a:solidFill>
              </a:rPr>
              <a:t>berørte alle lodsejere langs fjorden</a:t>
            </a:r>
            <a:r>
              <a:rPr lang="da-DK" dirty="0"/>
              <a:t>. På den anførte baggrund tiltræder landsretten de takserende kommissioners afgørelse om, at der </a:t>
            </a:r>
            <a:r>
              <a:rPr lang="da-DK" b="1" dirty="0">
                <a:solidFill>
                  <a:srgbClr val="FF0000"/>
                </a:solidFill>
              </a:rPr>
              <a:t>ikke foreligger et ekspropriativt indgreb</a:t>
            </a:r>
            <a:r>
              <a:rPr lang="da-DK" dirty="0"/>
              <a:t> eller et indgreb, der kan sidestilles hermed</a:t>
            </a:r>
            <a:br>
              <a:rPr lang="da-DK" dirty="0"/>
            </a:br>
            <a:br>
              <a:rPr lang="da-DK" dirty="0"/>
            </a:br>
            <a:r>
              <a:rPr lang="da-DK" dirty="0"/>
              <a:t>… fortsættes</a:t>
            </a:r>
          </a:p>
        </p:txBody>
      </p:sp>
      <p:sp>
        <p:nvSpPr>
          <p:cNvPr id="4" name="Pladsholder til tekst 3">
            <a:extLst>
              <a:ext uri="{FF2B5EF4-FFF2-40B4-BE49-F238E27FC236}">
                <a16:creationId xmlns:a16="http://schemas.microsoft.com/office/drawing/2014/main" id="{F61E7ECF-F40C-40CC-8E1F-6DB3330A23A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394272A1-3584-4345-AACC-270639DAFE8F}"/>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394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0F3C3-71FD-4C5F-BB71-C51933C9A1A9}"/>
              </a:ext>
            </a:extLst>
          </p:cNvPr>
          <p:cNvSpPr>
            <a:spLocks noGrp="1"/>
          </p:cNvSpPr>
          <p:nvPr>
            <p:ph type="title"/>
          </p:nvPr>
        </p:nvSpPr>
        <p:spPr/>
        <p:txBody>
          <a:bodyPr/>
          <a:lstStyle/>
          <a:p>
            <a:r>
              <a:rPr lang="da-DK" dirty="0"/>
              <a:t>Eksempler på domme</a:t>
            </a:r>
          </a:p>
        </p:txBody>
      </p:sp>
      <p:sp>
        <p:nvSpPr>
          <p:cNvPr id="3" name="Pladsholder til indhold 2">
            <a:extLst>
              <a:ext uri="{FF2B5EF4-FFF2-40B4-BE49-F238E27FC236}">
                <a16:creationId xmlns:a16="http://schemas.microsoft.com/office/drawing/2014/main" id="{32A9C38A-1B95-41EE-A8BF-CF776624F5B0}"/>
              </a:ext>
            </a:extLst>
          </p:cNvPr>
          <p:cNvSpPr>
            <a:spLocks noGrp="1"/>
          </p:cNvSpPr>
          <p:nvPr>
            <p:ph sz="quarter" idx="21"/>
          </p:nvPr>
        </p:nvSpPr>
        <p:spPr/>
        <p:txBody>
          <a:bodyPr/>
          <a:lstStyle/>
          <a:p>
            <a:r>
              <a:rPr lang="da-DK" i="1" dirty="0"/>
              <a:t>… (fortsat) Da</a:t>
            </a:r>
            <a:r>
              <a:rPr lang="da-DK" dirty="0"/>
              <a:t> landmændene i forbindelse med ændringen i 1966 </a:t>
            </a:r>
            <a:r>
              <a:rPr lang="da-DK" b="1" dirty="0"/>
              <a:t>blev opfordret </a:t>
            </a:r>
            <a:r>
              <a:rPr lang="da-DK" dirty="0"/>
              <a:t>til at intensivere udnyttelsen af arealerne mod fjorden, </a:t>
            </a:r>
            <a:r>
              <a:rPr lang="da-DK" i="1" dirty="0"/>
              <a:t>da</a:t>
            </a:r>
            <a:r>
              <a:rPr lang="da-DK" dirty="0"/>
              <a:t> landmændene </a:t>
            </a:r>
            <a:r>
              <a:rPr lang="da-DK" b="1" dirty="0"/>
              <a:t>i tillid hertil har intensiveret dyrkningen og foretaget investeringer</a:t>
            </a:r>
            <a:r>
              <a:rPr lang="da-DK" dirty="0"/>
              <a:t>, og </a:t>
            </a:r>
            <a:r>
              <a:rPr lang="da-DK" i="1" dirty="0"/>
              <a:t>da</a:t>
            </a:r>
            <a:r>
              <a:rPr lang="da-DK" dirty="0"/>
              <a:t> tilstanden med ferskvand i fjorden stod på i 25 år, tiltrædes det videre, at der kan være grundlag for en </a:t>
            </a:r>
            <a:r>
              <a:rPr lang="da-DK" b="1" dirty="0"/>
              <a:t>kompensation for sådanne mistede investeringer.</a:t>
            </a:r>
          </a:p>
        </p:txBody>
      </p:sp>
      <p:sp>
        <p:nvSpPr>
          <p:cNvPr id="4" name="Pladsholder til tekst 3">
            <a:extLst>
              <a:ext uri="{FF2B5EF4-FFF2-40B4-BE49-F238E27FC236}">
                <a16:creationId xmlns:a16="http://schemas.microsoft.com/office/drawing/2014/main" id="{2327A78E-5ECA-41A6-A450-B0E8F2F0F55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8908F931-E603-4649-95A1-4769A5761097}"/>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17667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54B38-07B0-4789-9915-B28D5D346887}"/>
              </a:ext>
            </a:extLst>
          </p:cNvPr>
          <p:cNvSpPr>
            <a:spLocks noGrp="1"/>
          </p:cNvSpPr>
          <p:nvPr>
            <p:ph type="title"/>
          </p:nvPr>
        </p:nvSpPr>
        <p:spPr/>
        <p:txBody>
          <a:bodyPr/>
          <a:lstStyle/>
          <a:p>
            <a:r>
              <a:rPr lang="da-DK" dirty="0"/>
              <a:t>Eksempler på domme</a:t>
            </a:r>
          </a:p>
        </p:txBody>
      </p:sp>
      <p:sp>
        <p:nvSpPr>
          <p:cNvPr id="3" name="Pladsholder til indhold 2">
            <a:extLst>
              <a:ext uri="{FF2B5EF4-FFF2-40B4-BE49-F238E27FC236}">
                <a16:creationId xmlns:a16="http://schemas.microsoft.com/office/drawing/2014/main" id="{39643E5A-1667-4D18-95B9-4C0A2E6FED4E}"/>
              </a:ext>
            </a:extLst>
          </p:cNvPr>
          <p:cNvSpPr>
            <a:spLocks noGrp="1"/>
          </p:cNvSpPr>
          <p:nvPr>
            <p:ph sz="quarter" idx="21"/>
          </p:nvPr>
        </p:nvSpPr>
        <p:spPr/>
        <p:txBody>
          <a:bodyPr/>
          <a:lstStyle/>
          <a:p>
            <a:r>
              <a:rPr lang="da-DK" dirty="0"/>
              <a:t>Selskab havde ret til at grave tørv i mose men fik forbud mod dette som følge af beskyttelse af moser mod tilstandsændring.</a:t>
            </a:r>
            <a:br>
              <a:rPr lang="da-DK" dirty="0"/>
            </a:br>
            <a:r>
              <a:rPr lang="da-DK" dirty="0"/>
              <a:t>U.2006.1539 Højesteret, 3-2 afgørelse</a:t>
            </a:r>
            <a:br>
              <a:rPr lang="da-DK" dirty="0"/>
            </a:br>
            <a:br>
              <a:rPr lang="da-DK" dirty="0"/>
            </a:br>
            <a:r>
              <a:rPr lang="da-DK" dirty="0"/>
              <a:t>”Indgrebet var </a:t>
            </a:r>
            <a:r>
              <a:rPr lang="da-DK" b="1" dirty="0">
                <a:solidFill>
                  <a:srgbClr val="FF0000"/>
                </a:solidFill>
              </a:rPr>
              <a:t>begrundet i væsentlige natur- og miljømæssige interesser</a:t>
            </a:r>
            <a:r>
              <a:rPr lang="da-DK" dirty="0"/>
              <a:t>. Det var et led i en generel bevarelse af moser og indebar en almindelig begrænsning i adgangen til indvinding af tørv i Danmark. Ordningen havde </a:t>
            </a:r>
            <a:r>
              <a:rPr lang="da-DK" b="1" dirty="0">
                <a:solidFill>
                  <a:srgbClr val="FF0000"/>
                </a:solidFill>
              </a:rPr>
              <a:t>betydning for alle </a:t>
            </a:r>
            <a:r>
              <a:rPr lang="da-DK" dirty="0"/>
              <a:t>producenter af spagnum, og det er ikke godtgjort, at Pindstrup Mosebrug, som ikke aktuelt havde investeret i anlæg til udnyttelse af indvindingsretten i Draved Mose, og som i øvrigt havde adgang til indvinding af betydelige mængder af tørv her i landet, er blevet ramt særlig hårdt.</a:t>
            </a:r>
            <a:br>
              <a:rPr lang="da-DK" dirty="0"/>
            </a:br>
            <a:br>
              <a:rPr lang="da-DK" dirty="0"/>
            </a:br>
            <a:r>
              <a:rPr lang="da-DK" dirty="0"/>
              <a:t>På denne baggrund finder vi, at der ikke er grundlag for at tillægge Pindstrup Mosebrug erstatning i medfør af grundlovens § 73. Vi stemmer derfor for at tage Miljøministeriets påstande til følge”</a:t>
            </a:r>
          </a:p>
          <a:p>
            <a:endParaRPr lang="da-DK" dirty="0"/>
          </a:p>
        </p:txBody>
      </p:sp>
      <p:sp>
        <p:nvSpPr>
          <p:cNvPr id="4" name="Pladsholder til tekst 3">
            <a:extLst>
              <a:ext uri="{FF2B5EF4-FFF2-40B4-BE49-F238E27FC236}">
                <a16:creationId xmlns:a16="http://schemas.microsoft.com/office/drawing/2014/main" id="{7E110D07-CA97-4137-B0F7-DA2717C6E214}"/>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842176F-87C7-4C63-B3F1-3B92329F672A}"/>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92500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32C3D-DB98-4A2B-934B-27F8D8169A0D}"/>
              </a:ext>
            </a:extLst>
          </p:cNvPr>
          <p:cNvSpPr>
            <a:spLocks noGrp="1"/>
          </p:cNvSpPr>
          <p:nvPr>
            <p:ph type="title"/>
          </p:nvPr>
        </p:nvSpPr>
        <p:spPr/>
        <p:txBody>
          <a:bodyPr/>
          <a:lstStyle/>
          <a:p>
            <a:r>
              <a:rPr lang="da-DK" dirty="0"/>
              <a:t>Eksempler på domme</a:t>
            </a:r>
          </a:p>
        </p:txBody>
      </p:sp>
      <p:sp>
        <p:nvSpPr>
          <p:cNvPr id="3" name="Pladsholder til indhold 2">
            <a:extLst>
              <a:ext uri="{FF2B5EF4-FFF2-40B4-BE49-F238E27FC236}">
                <a16:creationId xmlns:a16="http://schemas.microsoft.com/office/drawing/2014/main" id="{449E515A-E090-4DB7-BEC1-DDE7D60C91D4}"/>
              </a:ext>
            </a:extLst>
          </p:cNvPr>
          <p:cNvSpPr>
            <a:spLocks noGrp="1"/>
          </p:cNvSpPr>
          <p:nvPr>
            <p:ph sz="quarter" idx="21"/>
          </p:nvPr>
        </p:nvSpPr>
        <p:spPr/>
        <p:txBody>
          <a:bodyPr/>
          <a:lstStyle/>
          <a:p>
            <a:r>
              <a:rPr lang="da-DK" dirty="0"/>
              <a:t>Afslag på ansøgning om tilladelse til fortsat grusgravning</a:t>
            </a:r>
            <a:br>
              <a:rPr lang="da-DK" dirty="0"/>
            </a:br>
            <a:r>
              <a:rPr lang="da-DK" dirty="0"/>
              <a:t>U.1997.157 Højesteret</a:t>
            </a:r>
            <a:br>
              <a:rPr lang="da-DK" dirty="0"/>
            </a:br>
            <a:br>
              <a:rPr lang="da-DK" dirty="0"/>
            </a:br>
            <a:r>
              <a:rPr lang="da-DK" dirty="0"/>
              <a:t>Af de grunde, der er anført af landsrettens mindretal, har Miljøankenævnets afslag over for appellanterne på at give tilladelse karakter af et </a:t>
            </a:r>
            <a:r>
              <a:rPr lang="da-DK" b="1" dirty="0">
                <a:solidFill>
                  <a:srgbClr val="FF0000"/>
                </a:solidFill>
              </a:rPr>
              <a:t>individuelt indgreb</a:t>
            </a:r>
            <a:r>
              <a:rPr lang="da-DK" dirty="0"/>
              <a:t>, der må ligestilles med et forbud mod fortsat råstofindvinding…</a:t>
            </a:r>
            <a:br>
              <a:rPr lang="da-DK" dirty="0"/>
            </a:br>
            <a:br>
              <a:rPr lang="da-DK" dirty="0"/>
            </a:br>
            <a:r>
              <a:rPr lang="da-DK" dirty="0"/>
              <a:t>…Højesteret finder det på denne baggrund ikke sandsynliggjort, at råstofindvindingen i væsentligt omfang havde medvirket til den konstaterede forurening af grundvandet med jern og sulfat. …Det må herefter tillægges afgørende betydning, om fortsat råstofindvinding ville indebære en nærliggende fare for forurening af vandforsyningen… Efter det foreliggende er en sådan nærliggende fare ikke sandsynliggjort.</a:t>
            </a:r>
            <a:br>
              <a:rPr lang="da-DK" dirty="0"/>
            </a:br>
            <a:br>
              <a:rPr lang="da-DK" dirty="0"/>
            </a:br>
            <a:r>
              <a:rPr lang="da-DK" dirty="0"/>
              <a:t>Højesteret finder herefter, at appellanterne har krav på erstatning efter grundlovens § 73 i anledning af afslaget på ansøgningen om tilladelse til fortsat råstofindvinding.</a:t>
            </a:r>
          </a:p>
          <a:p>
            <a:endParaRPr lang="da-DK" dirty="0"/>
          </a:p>
        </p:txBody>
      </p:sp>
      <p:sp>
        <p:nvSpPr>
          <p:cNvPr id="4" name="Pladsholder til tekst 3">
            <a:extLst>
              <a:ext uri="{FF2B5EF4-FFF2-40B4-BE49-F238E27FC236}">
                <a16:creationId xmlns:a16="http://schemas.microsoft.com/office/drawing/2014/main" id="{9B0972E6-0D9E-42A2-8140-BDDD4DC1045E}"/>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C3F11F1-B993-4226-9A27-98DC2607ADBA}"/>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73617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0169B-2CE5-4415-BD30-4F1A844E375F}"/>
              </a:ext>
            </a:extLst>
          </p:cNvPr>
          <p:cNvSpPr>
            <a:spLocks noGrp="1"/>
          </p:cNvSpPr>
          <p:nvPr>
            <p:ph type="title"/>
          </p:nvPr>
        </p:nvSpPr>
        <p:spPr/>
        <p:txBody>
          <a:bodyPr/>
          <a:lstStyle/>
          <a:p>
            <a:r>
              <a:rPr lang="da-DK" dirty="0"/>
              <a:t>Naturbeskyttelseslovens kap 2a</a:t>
            </a:r>
          </a:p>
        </p:txBody>
      </p:sp>
      <p:sp>
        <p:nvSpPr>
          <p:cNvPr id="3" name="Pladsholder til indhold 2">
            <a:extLst>
              <a:ext uri="{FF2B5EF4-FFF2-40B4-BE49-F238E27FC236}">
                <a16:creationId xmlns:a16="http://schemas.microsoft.com/office/drawing/2014/main" id="{B984A657-3A96-40BB-8555-BB198611ED60}"/>
              </a:ext>
            </a:extLst>
          </p:cNvPr>
          <p:cNvSpPr>
            <a:spLocks noGrp="1"/>
          </p:cNvSpPr>
          <p:nvPr>
            <p:ph sz="quarter" idx="21"/>
          </p:nvPr>
        </p:nvSpPr>
        <p:spPr/>
        <p:txBody>
          <a:bodyPr/>
          <a:lstStyle/>
          <a:p>
            <a:r>
              <a:rPr lang="da-DK" dirty="0"/>
              <a:t>§ 19d:</a:t>
            </a:r>
          </a:p>
          <a:p>
            <a:r>
              <a:rPr lang="da-DK" dirty="0"/>
              <a:t>”Kommunalbestyrelsen skal pålægge ejeren af en ejendom i eller uden for internationale naturbeskyttelsesområder den drift eller de andre foranstaltninger, der er nødvendige for at realisere Natura 2000-planen”</a:t>
            </a:r>
          </a:p>
          <a:p>
            <a:r>
              <a:rPr lang="da-DK" dirty="0"/>
              <a:t>Lodsejer har i den situation krav på erstatning, jf. § 19g</a:t>
            </a:r>
          </a:p>
          <a:p>
            <a:r>
              <a:rPr lang="da-DK" dirty="0"/>
              <a:t>Forarbejderne siger:</a:t>
            </a:r>
            <a:br>
              <a:rPr lang="da-DK" dirty="0"/>
            </a:br>
            <a:r>
              <a:rPr lang="da-DK" dirty="0"/>
              <a:t>”</a:t>
            </a:r>
            <a:r>
              <a:rPr lang="da-DK" b="1" dirty="0">
                <a:solidFill>
                  <a:srgbClr val="FF0000"/>
                </a:solidFill>
              </a:rPr>
              <a:t>Efter omstændighederne</a:t>
            </a:r>
            <a:r>
              <a:rPr lang="da-DK" dirty="0"/>
              <a:t> kan afgørelser efter lovforslagets § 1, nr. 11 (§ 19 b og §§ 19 d-19 f) have </a:t>
            </a:r>
            <a:r>
              <a:rPr lang="da-DK" b="1" dirty="0">
                <a:solidFill>
                  <a:srgbClr val="FF0000"/>
                </a:solidFill>
              </a:rPr>
              <a:t>karakter af ekspropriation</a:t>
            </a:r>
            <a:r>
              <a:rPr lang="da-DK" dirty="0"/>
              <a:t>, der kun kan ske mod fuldstændig erstatning. Det gælder også, selv om mange ejendomme bliver omfattet af relativt ensartede krav til driften, f.eks. drænings- eller gødskningsforbud eller krav om at tåle afgræsning.</a:t>
            </a:r>
            <a:br>
              <a:rPr lang="da-DK" dirty="0"/>
            </a:br>
            <a:br>
              <a:rPr lang="da-DK" dirty="0"/>
            </a:br>
            <a:r>
              <a:rPr lang="da-DK" dirty="0"/>
              <a:t>Også for så vidt angår de afgørelser, der ikke måtte have karakter af ekspropriation, foreslås det ud fra en billighedsbetragtning, at der udbetales erstatning, såfremt der dokumenteres et tab.”</a:t>
            </a:r>
          </a:p>
          <a:p>
            <a:endParaRPr lang="da-DK" dirty="0"/>
          </a:p>
        </p:txBody>
      </p:sp>
      <p:sp>
        <p:nvSpPr>
          <p:cNvPr id="4" name="Pladsholder til tekst 3">
            <a:extLst>
              <a:ext uri="{FF2B5EF4-FFF2-40B4-BE49-F238E27FC236}">
                <a16:creationId xmlns:a16="http://schemas.microsoft.com/office/drawing/2014/main" id="{16555A7A-3C0C-4102-909F-0FCD266EDB8C}"/>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0216A13E-C131-4811-8A8D-76C9B6F39C55}"/>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78634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68F61-0274-4DCB-A0FF-695EE861A17E}"/>
              </a:ext>
            </a:extLst>
          </p:cNvPr>
          <p:cNvSpPr>
            <a:spLocks noGrp="1"/>
          </p:cNvSpPr>
          <p:nvPr>
            <p:ph type="title"/>
          </p:nvPr>
        </p:nvSpPr>
        <p:spPr/>
        <p:txBody>
          <a:bodyPr/>
          <a:lstStyle/>
          <a:p>
            <a:r>
              <a:rPr lang="da-DK" dirty="0"/>
              <a:t>Miljøbeskyttelseslovens § 26a</a:t>
            </a:r>
          </a:p>
        </p:txBody>
      </p:sp>
      <p:sp>
        <p:nvSpPr>
          <p:cNvPr id="3" name="Pladsholder til indhold 2">
            <a:extLst>
              <a:ext uri="{FF2B5EF4-FFF2-40B4-BE49-F238E27FC236}">
                <a16:creationId xmlns:a16="http://schemas.microsoft.com/office/drawing/2014/main" id="{016ADB03-02C7-42DB-A17D-B5E914BC1E29}"/>
              </a:ext>
            </a:extLst>
          </p:cNvPr>
          <p:cNvSpPr>
            <a:spLocks noGrp="1"/>
          </p:cNvSpPr>
          <p:nvPr>
            <p:ph sz="quarter" idx="21"/>
          </p:nvPr>
        </p:nvSpPr>
        <p:spPr/>
        <p:txBody>
          <a:bodyPr/>
          <a:lstStyle/>
          <a:p>
            <a:r>
              <a:rPr lang="da-DK" dirty="0"/>
              <a:t>§ 26 a</a:t>
            </a:r>
          </a:p>
          <a:p>
            <a:r>
              <a:rPr lang="da-DK" dirty="0"/>
              <a:t>”Når der er vedtaget en indsatsplan for et område efter § 13 eller § 13 a i lov om vandforsyning m.v., kan kommunalbestyrelsen, hvis der ikke kan opnås en aftale herom på rimelige vilkår, endeligt eller midlertidigt </a:t>
            </a:r>
            <a:r>
              <a:rPr lang="da-DK" b="1" dirty="0">
                <a:solidFill>
                  <a:srgbClr val="FF0000"/>
                </a:solidFill>
              </a:rPr>
              <a:t>mod fuldstændig erstatning </a:t>
            </a:r>
            <a:r>
              <a:rPr lang="da-DK" dirty="0"/>
              <a:t>pålægge ejeren af en ejendom i området de rådighedsindskrænkninger eller andre foranstaltninger, som er nødvendige for at sikre nuværende eller fremtidige drikkevandsinteresser mod forurening med nitrat eller pesticider.”</a:t>
            </a:r>
          </a:p>
          <a:p>
            <a:r>
              <a:rPr lang="da-DK" dirty="0"/>
              <a:t>”I visse tilfælde vil beslutninger efter § 26 a kunne have karakter af ekspropriation i grundlovens forstand. Da det i overensstemmelse med Drikkevandsudvalgets anbefaling ud fra en </a:t>
            </a:r>
            <a:r>
              <a:rPr lang="da-DK" b="1" dirty="0">
                <a:solidFill>
                  <a:srgbClr val="FF0000"/>
                </a:solidFill>
              </a:rPr>
              <a:t>billighedsbetragtning</a:t>
            </a:r>
            <a:r>
              <a:rPr lang="da-DK" dirty="0"/>
              <a:t> foreslås, at indgrebene altid skal udløse fuldstændig erstatning, og beslutningerne således under alle omstændigheder opfylder kravene i grundlovens § 73, vil det imidlertid ikke være nødvendigt at afgøre i hvert enkelt tilfælde, om der måtte være tale om ekspropriation i grundlovens forstand.” (fra forarbejder)</a:t>
            </a:r>
          </a:p>
          <a:p>
            <a:endParaRPr lang="da-DK" dirty="0"/>
          </a:p>
          <a:p>
            <a:endParaRPr lang="da-DK" dirty="0"/>
          </a:p>
        </p:txBody>
      </p:sp>
      <p:sp>
        <p:nvSpPr>
          <p:cNvPr id="4" name="Pladsholder til tekst 3">
            <a:extLst>
              <a:ext uri="{FF2B5EF4-FFF2-40B4-BE49-F238E27FC236}">
                <a16:creationId xmlns:a16="http://schemas.microsoft.com/office/drawing/2014/main" id="{5E12371F-6FEB-4129-9061-BD567D0E30FB}"/>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C31B23EF-BD1A-448F-9157-739F39221F2D}"/>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28209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Grundlovens § 73</a:t>
            </a:r>
          </a:p>
        </p:txBody>
      </p:sp>
      <p:sp>
        <p:nvSpPr>
          <p:cNvPr id="7" name="Pladsholder til indhold 6"/>
          <p:cNvSpPr>
            <a:spLocks noGrp="1"/>
          </p:cNvSpPr>
          <p:nvPr>
            <p:ph sz="quarter" idx="21"/>
          </p:nvPr>
        </p:nvSpPr>
        <p:spPr>
          <a:xfrm>
            <a:off x="756570" y="2079239"/>
            <a:ext cx="4379452" cy="1886010"/>
          </a:xfrm>
        </p:spPr>
        <p:txBody>
          <a:bodyPr/>
          <a:lstStyle/>
          <a:p>
            <a:r>
              <a:rPr lang="da-DK" dirty="0">
                <a:solidFill>
                  <a:schemeClr val="tx1"/>
                </a:solidFill>
              </a:rPr>
              <a:t>»Ejendomsretten er ukrænkelig. Ingen kan tilpligtes at afstå sin </a:t>
            </a:r>
            <a:r>
              <a:rPr lang="da-DK" u="sng" dirty="0">
                <a:solidFill>
                  <a:schemeClr val="tx1"/>
                </a:solidFill>
              </a:rPr>
              <a:t>ejendom</a:t>
            </a:r>
            <a:r>
              <a:rPr lang="da-DK" dirty="0">
                <a:solidFill>
                  <a:schemeClr val="tx1"/>
                </a:solidFill>
              </a:rPr>
              <a:t>, uden hvor </a:t>
            </a:r>
            <a:r>
              <a:rPr lang="da-DK" u="sng" dirty="0">
                <a:solidFill>
                  <a:schemeClr val="tx1"/>
                </a:solidFill>
              </a:rPr>
              <a:t>almenvellet kræver det</a:t>
            </a:r>
            <a:r>
              <a:rPr lang="da-DK" dirty="0">
                <a:solidFill>
                  <a:schemeClr val="tx1"/>
                </a:solidFill>
              </a:rPr>
              <a:t>. Det kan kun ske </a:t>
            </a:r>
            <a:r>
              <a:rPr lang="da-DK" u="sng" dirty="0">
                <a:solidFill>
                  <a:schemeClr val="tx1"/>
                </a:solidFill>
              </a:rPr>
              <a:t>ifølge lov</a:t>
            </a:r>
            <a:r>
              <a:rPr lang="da-DK" dirty="0">
                <a:solidFill>
                  <a:schemeClr val="tx1"/>
                </a:solidFill>
              </a:rPr>
              <a:t> og </a:t>
            </a:r>
            <a:r>
              <a:rPr lang="da-DK" u="sng" dirty="0">
                <a:solidFill>
                  <a:schemeClr val="tx1"/>
                </a:solidFill>
              </a:rPr>
              <a:t>mod fuldstændig erstatning</a:t>
            </a:r>
            <a:r>
              <a:rPr lang="da-DK" dirty="0">
                <a:solidFill>
                  <a:schemeClr val="tx1"/>
                </a:solidFill>
              </a:rPr>
              <a:t>« </a:t>
            </a:r>
          </a:p>
          <a:p>
            <a:endParaRPr lang="da-DK" dirty="0"/>
          </a:p>
        </p:txBody>
      </p:sp>
      <p:sp>
        <p:nvSpPr>
          <p:cNvPr id="9" name="Pladsholder til tekst 8"/>
          <p:cNvSpPr>
            <a:spLocks noGrp="1"/>
          </p:cNvSpPr>
          <p:nvPr>
            <p:ph type="body" sz="quarter" idx="25"/>
          </p:nvPr>
        </p:nvSpPr>
        <p:spPr/>
        <p:txBody>
          <a:bodyPr/>
          <a:lstStyle/>
          <a:p>
            <a:endParaRPr lang="da-DK"/>
          </a:p>
        </p:txBody>
      </p:sp>
      <p:sp>
        <p:nvSpPr>
          <p:cNvPr id="8" name="Pladsholder til tekst 7"/>
          <p:cNvSpPr>
            <a:spLocks noGrp="1"/>
          </p:cNvSpPr>
          <p:nvPr>
            <p:ph type="body" sz="quarter" idx="24"/>
          </p:nvPr>
        </p:nvSpPr>
        <p:spPr/>
        <p:txBody>
          <a:bodyPr/>
          <a:lstStyle/>
          <a:p>
            <a:endParaRPr lang="da-DK"/>
          </a:p>
        </p:txBody>
      </p:sp>
      <p:pic>
        <p:nvPicPr>
          <p:cNvPr id="10" name="Picture 2">
            <a:extLst>
              <a:ext uri="{FF2B5EF4-FFF2-40B4-BE49-F238E27FC236}">
                <a16:creationId xmlns:a16="http://schemas.microsoft.com/office/drawing/2014/main" id="{AE27B6FF-5BD2-4176-8BB3-50DEF8D30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760" y="1549400"/>
            <a:ext cx="5892878" cy="325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02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A9E6F-9D75-4B41-B514-7E90B21FCB10}"/>
              </a:ext>
            </a:extLst>
          </p:cNvPr>
          <p:cNvSpPr>
            <a:spLocks noGrp="1"/>
          </p:cNvSpPr>
          <p:nvPr>
            <p:ph type="title"/>
          </p:nvPr>
        </p:nvSpPr>
        <p:spPr/>
        <p:txBody>
          <a:bodyPr/>
          <a:lstStyle/>
          <a:p>
            <a:r>
              <a:rPr lang="da-DK" dirty="0"/>
              <a:t>Hvad skal vi fokusere på?</a:t>
            </a:r>
          </a:p>
        </p:txBody>
      </p:sp>
      <p:sp>
        <p:nvSpPr>
          <p:cNvPr id="3" name="Pladsholder til indhold 2">
            <a:extLst>
              <a:ext uri="{FF2B5EF4-FFF2-40B4-BE49-F238E27FC236}">
                <a16:creationId xmlns:a16="http://schemas.microsoft.com/office/drawing/2014/main" id="{14F82E17-EDDB-4E28-8916-87410DC86AAE}"/>
              </a:ext>
            </a:extLst>
          </p:cNvPr>
          <p:cNvSpPr>
            <a:spLocks noGrp="1"/>
          </p:cNvSpPr>
          <p:nvPr>
            <p:ph sz="quarter" idx="21"/>
          </p:nvPr>
        </p:nvSpPr>
        <p:spPr/>
        <p:txBody>
          <a:bodyPr/>
          <a:lstStyle/>
          <a:p>
            <a:r>
              <a:rPr lang="da-DK" dirty="0"/>
              <a:t>”Ejendom”</a:t>
            </a:r>
          </a:p>
          <a:p>
            <a:endParaRPr lang="da-DK" dirty="0"/>
          </a:p>
          <a:p>
            <a:r>
              <a:rPr lang="da-DK" dirty="0"/>
              <a:t>”Krævet af almenvellet”</a:t>
            </a:r>
          </a:p>
          <a:p>
            <a:endParaRPr lang="da-DK" dirty="0"/>
          </a:p>
          <a:p>
            <a:r>
              <a:rPr lang="da-DK" dirty="0"/>
              <a:t>”Ske ifølge lov”</a:t>
            </a:r>
          </a:p>
          <a:p>
            <a:endParaRPr lang="da-DK" dirty="0"/>
          </a:p>
          <a:p>
            <a:r>
              <a:rPr lang="da-DK" dirty="0"/>
              <a:t>”Mod fuldstændig erstatning”</a:t>
            </a:r>
          </a:p>
          <a:p>
            <a:endParaRPr lang="da-DK" dirty="0"/>
          </a:p>
        </p:txBody>
      </p:sp>
      <p:sp>
        <p:nvSpPr>
          <p:cNvPr id="4" name="Pladsholder til tekst 3">
            <a:extLst>
              <a:ext uri="{FF2B5EF4-FFF2-40B4-BE49-F238E27FC236}">
                <a16:creationId xmlns:a16="http://schemas.microsoft.com/office/drawing/2014/main" id="{2DDFA761-BF2E-4CC2-A1EA-6BD1ACE9133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F07D518A-7553-4F70-98A3-8DE0F97086D6}"/>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24789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E63A00-C999-4829-8307-4E0D35634ED6}"/>
              </a:ext>
            </a:extLst>
          </p:cNvPr>
          <p:cNvSpPr>
            <a:spLocks noGrp="1"/>
          </p:cNvSpPr>
          <p:nvPr>
            <p:ph type="title"/>
          </p:nvPr>
        </p:nvSpPr>
        <p:spPr/>
        <p:txBody>
          <a:bodyPr/>
          <a:lstStyle/>
          <a:p>
            <a:r>
              <a:rPr lang="da-DK" dirty="0"/>
              <a:t>Ejendom</a:t>
            </a:r>
          </a:p>
        </p:txBody>
      </p:sp>
      <p:sp>
        <p:nvSpPr>
          <p:cNvPr id="3" name="Pladsholder til indhold 2">
            <a:extLst>
              <a:ext uri="{FF2B5EF4-FFF2-40B4-BE49-F238E27FC236}">
                <a16:creationId xmlns:a16="http://schemas.microsoft.com/office/drawing/2014/main" id="{B8D6343C-A3A4-43FE-8840-7A2D2D8120E0}"/>
              </a:ext>
            </a:extLst>
          </p:cNvPr>
          <p:cNvSpPr>
            <a:spLocks noGrp="1"/>
          </p:cNvSpPr>
          <p:nvPr>
            <p:ph sz="quarter" idx="21"/>
          </p:nvPr>
        </p:nvSpPr>
        <p:spPr/>
        <p:txBody>
          <a:bodyPr/>
          <a:lstStyle/>
          <a:p>
            <a:r>
              <a:rPr lang="da-DK" dirty="0"/>
              <a:t>Fast ejendom</a:t>
            </a:r>
          </a:p>
          <a:p>
            <a:pPr lvl="1"/>
            <a:r>
              <a:rPr lang="da-DK" dirty="0"/>
              <a:t>Bygninger</a:t>
            </a:r>
          </a:p>
          <a:p>
            <a:pPr lvl="1"/>
            <a:r>
              <a:rPr lang="da-DK" dirty="0"/>
              <a:t>Jord</a:t>
            </a:r>
          </a:p>
          <a:p>
            <a:pPr lvl="1"/>
            <a:r>
              <a:rPr lang="da-DK" dirty="0"/>
              <a:t>Udførelse af metrotunnel, boring under huse,</a:t>
            </a:r>
            <a:br>
              <a:rPr lang="da-DK" dirty="0"/>
            </a:br>
            <a:r>
              <a:rPr lang="da-DK" dirty="0"/>
              <a:t>ikke ekspropriation af fast ejendom</a:t>
            </a:r>
          </a:p>
          <a:p>
            <a:r>
              <a:rPr lang="da-DK" dirty="0"/>
              <a:t>Rettigheder over fast ejendom</a:t>
            </a:r>
          </a:p>
          <a:p>
            <a:pPr lvl="1"/>
            <a:r>
              <a:rPr lang="da-DK" dirty="0"/>
              <a:t>Lejerettigheder, fx MAD2011.2303B</a:t>
            </a:r>
            <a:br>
              <a:rPr lang="da-DK" dirty="0"/>
            </a:br>
            <a:r>
              <a:rPr lang="da-DK" dirty="0"/>
              <a:t>lejekontrakt for havneplads</a:t>
            </a:r>
          </a:p>
          <a:p>
            <a:pPr lvl="1"/>
            <a:r>
              <a:rPr lang="da-DK" dirty="0"/>
              <a:t>Brugsrettigheder, fx servitut om </a:t>
            </a:r>
            <a:br>
              <a:rPr lang="da-DK" dirty="0"/>
            </a:br>
            <a:r>
              <a:rPr lang="da-DK" dirty="0"/>
              <a:t>adgangsvej, jagtret mv.</a:t>
            </a:r>
          </a:p>
          <a:p>
            <a:endParaRPr lang="da-DK" dirty="0"/>
          </a:p>
        </p:txBody>
      </p:sp>
      <p:sp>
        <p:nvSpPr>
          <p:cNvPr id="4" name="Pladsholder til tekst 3">
            <a:extLst>
              <a:ext uri="{FF2B5EF4-FFF2-40B4-BE49-F238E27FC236}">
                <a16:creationId xmlns:a16="http://schemas.microsoft.com/office/drawing/2014/main" id="{C49978DE-58D5-4E91-ACA4-1538C255A11D}"/>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ED1589BE-7048-4A02-845B-7F22AA576DFA}"/>
              </a:ext>
            </a:extLst>
          </p:cNvPr>
          <p:cNvSpPr>
            <a:spLocks noGrp="1"/>
          </p:cNvSpPr>
          <p:nvPr>
            <p:ph type="body" sz="quarter" idx="24"/>
          </p:nvPr>
        </p:nvSpPr>
        <p:spPr/>
        <p:txBody>
          <a:bodyPr/>
          <a:lstStyle/>
          <a:p>
            <a:endParaRPr lang="da-DK"/>
          </a:p>
        </p:txBody>
      </p:sp>
      <p:graphicFrame>
        <p:nvGraphicFramePr>
          <p:cNvPr id="6" name="Diagram 5">
            <a:extLst>
              <a:ext uri="{FF2B5EF4-FFF2-40B4-BE49-F238E27FC236}">
                <a16:creationId xmlns:a16="http://schemas.microsoft.com/office/drawing/2014/main" id="{8CDE530C-2AE0-45F3-A39C-E01AA42EDFD9}"/>
              </a:ext>
            </a:extLst>
          </p:cNvPr>
          <p:cNvGraphicFramePr/>
          <p:nvPr>
            <p:extLst>
              <p:ext uri="{D42A27DB-BD31-4B8C-83A1-F6EECF244321}">
                <p14:modId xmlns:p14="http://schemas.microsoft.com/office/powerpoint/2010/main" val="1524683100"/>
              </p:ext>
            </p:extLst>
          </p:nvPr>
        </p:nvGraphicFramePr>
        <p:xfrm>
          <a:off x="4427983" y="1104523"/>
          <a:ext cx="6288443" cy="4236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boks 7">
            <a:extLst>
              <a:ext uri="{FF2B5EF4-FFF2-40B4-BE49-F238E27FC236}">
                <a16:creationId xmlns:a16="http://schemas.microsoft.com/office/drawing/2014/main" id="{060BA5CB-7A11-4C5A-82D7-B0A97D30C247}"/>
              </a:ext>
            </a:extLst>
          </p:cNvPr>
          <p:cNvSpPr txBox="1"/>
          <p:nvPr/>
        </p:nvSpPr>
        <p:spPr>
          <a:xfrm>
            <a:off x="5521408" y="2891786"/>
            <a:ext cx="1656184" cy="369332"/>
          </a:xfrm>
          <a:prstGeom prst="rect">
            <a:avLst/>
          </a:prstGeom>
          <a:noFill/>
        </p:spPr>
        <p:txBody>
          <a:bodyPr wrap="square" rtlCol="0">
            <a:spAutoFit/>
          </a:bodyPr>
          <a:lstStyle/>
          <a:p>
            <a:r>
              <a:rPr lang="da-D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Ekstension?</a:t>
            </a:r>
          </a:p>
        </p:txBody>
      </p:sp>
    </p:spTree>
    <p:extLst>
      <p:ext uri="{BB962C8B-B14F-4D97-AF65-F5344CB8AC3E}">
        <p14:creationId xmlns:p14="http://schemas.microsoft.com/office/powerpoint/2010/main" val="162635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4F083-902D-423E-A373-E5A46FD88664}"/>
              </a:ext>
            </a:extLst>
          </p:cNvPr>
          <p:cNvSpPr>
            <a:spLocks noGrp="1"/>
          </p:cNvSpPr>
          <p:nvPr>
            <p:ph type="title"/>
          </p:nvPr>
        </p:nvSpPr>
        <p:spPr/>
        <p:txBody>
          <a:bodyPr/>
          <a:lstStyle/>
          <a:p>
            <a:r>
              <a:rPr lang="da-DK" sz="2800" dirty="0"/>
              <a:t>Krævet af almenvellet</a:t>
            </a:r>
            <a:endParaRPr lang="da-DK" dirty="0"/>
          </a:p>
        </p:txBody>
      </p:sp>
      <p:sp>
        <p:nvSpPr>
          <p:cNvPr id="3" name="Pladsholder til indhold 2">
            <a:extLst>
              <a:ext uri="{FF2B5EF4-FFF2-40B4-BE49-F238E27FC236}">
                <a16:creationId xmlns:a16="http://schemas.microsoft.com/office/drawing/2014/main" id="{ED989D30-7198-431E-B025-D0EB00AADF85}"/>
              </a:ext>
            </a:extLst>
          </p:cNvPr>
          <p:cNvSpPr>
            <a:spLocks noGrp="1"/>
          </p:cNvSpPr>
          <p:nvPr>
            <p:ph sz="quarter" idx="21"/>
          </p:nvPr>
        </p:nvSpPr>
        <p:spPr/>
        <p:txBody>
          <a:bodyPr/>
          <a:lstStyle/>
          <a:p>
            <a:r>
              <a:rPr lang="da-DK" dirty="0"/>
              <a:t>To krav: ”almenvellet” skal ”kræve” ekspropriationen</a:t>
            </a:r>
          </a:p>
          <a:p>
            <a:r>
              <a:rPr lang="da-DK" b="1" dirty="0"/>
              <a:t>Almenvellet</a:t>
            </a:r>
            <a:r>
              <a:rPr lang="da-DK" dirty="0"/>
              <a:t>: Det fælles gode (i modsætning til det private gode)</a:t>
            </a:r>
          </a:p>
          <a:p>
            <a:r>
              <a:rPr lang="da-DK" dirty="0"/>
              <a:t>Almene, saglige, samfundsmæssige interesser. Afgrænsningen af almenvellet </a:t>
            </a:r>
          </a:p>
          <a:p>
            <a:pPr lvl="1"/>
            <a:r>
              <a:rPr lang="da-DK" dirty="0"/>
              <a:t>Golfbane: Er i praksis accepteret. Dog ses der på, om nødvendighedskravet er opfyldt, NKO 1993.3 – 20ha ekstra til 75ha eksisterende var ikke nødvendigt.</a:t>
            </a:r>
          </a:p>
          <a:p>
            <a:pPr lvl="1"/>
            <a:r>
              <a:rPr lang="da-DK" dirty="0"/>
              <a:t>U.1989.559 H (Cykelsti) </a:t>
            </a:r>
          </a:p>
          <a:p>
            <a:r>
              <a:rPr lang="da-DK" dirty="0"/>
              <a:t>Hvor går grænsen? En ridesti, en mountainbikebane?</a:t>
            </a:r>
          </a:p>
          <a:p>
            <a:endParaRPr lang="da-DK" dirty="0"/>
          </a:p>
        </p:txBody>
      </p:sp>
      <p:sp>
        <p:nvSpPr>
          <p:cNvPr id="4" name="Pladsholder til tekst 3">
            <a:extLst>
              <a:ext uri="{FF2B5EF4-FFF2-40B4-BE49-F238E27FC236}">
                <a16:creationId xmlns:a16="http://schemas.microsoft.com/office/drawing/2014/main" id="{34931876-3A46-4495-AF06-E115402712E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56B11FAC-FB4C-4EDF-8D99-ED29263E4864}"/>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89872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1E246-86F9-4C5D-B36C-06583C13834D}"/>
              </a:ext>
            </a:extLst>
          </p:cNvPr>
          <p:cNvSpPr>
            <a:spLocks noGrp="1"/>
          </p:cNvSpPr>
          <p:nvPr>
            <p:ph type="title"/>
          </p:nvPr>
        </p:nvSpPr>
        <p:spPr/>
        <p:txBody>
          <a:bodyPr/>
          <a:lstStyle/>
          <a:p>
            <a:r>
              <a:rPr lang="da-DK" sz="2800" dirty="0"/>
              <a:t>Krævet af almenvellet</a:t>
            </a:r>
          </a:p>
        </p:txBody>
      </p:sp>
      <p:sp>
        <p:nvSpPr>
          <p:cNvPr id="3" name="Pladsholder til indhold 2">
            <a:extLst>
              <a:ext uri="{FF2B5EF4-FFF2-40B4-BE49-F238E27FC236}">
                <a16:creationId xmlns:a16="http://schemas.microsoft.com/office/drawing/2014/main" id="{5A80B461-86BD-4CF0-8686-82E0AC2AA231}"/>
              </a:ext>
            </a:extLst>
          </p:cNvPr>
          <p:cNvSpPr>
            <a:spLocks noGrp="1"/>
          </p:cNvSpPr>
          <p:nvPr>
            <p:ph sz="quarter" idx="21"/>
          </p:nvPr>
        </p:nvSpPr>
        <p:spPr/>
        <p:txBody>
          <a:bodyPr/>
          <a:lstStyle/>
          <a:p>
            <a:r>
              <a:rPr lang="da-DK" dirty="0"/>
              <a:t>Der kan også eksproprieres til fordel for private, hvis det formål, der eksproprieres til, tjener almene samfundshensyn. Men der stilles skærpede krav til begrundelse og nødvendighed.</a:t>
            </a:r>
          </a:p>
          <a:p>
            <a:r>
              <a:rPr lang="da-DK" dirty="0"/>
              <a:t>MAD 2008.2057B: Byret og NKN – En virksomheds interesse i at udvide var ikke så væsentlig, at den kunne tilsidesætte ejerens interesse i fortsat at anvende arealet til landbrugsproduktion</a:t>
            </a:r>
          </a:p>
          <a:p>
            <a:endParaRPr lang="da-DK" dirty="0"/>
          </a:p>
        </p:txBody>
      </p:sp>
      <p:sp>
        <p:nvSpPr>
          <p:cNvPr id="4" name="Pladsholder til tekst 3">
            <a:extLst>
              <a:ext uri="{FF2B5EF4-FFF2-40B4-BE49-F238E27FC236}">
                <a16:creationId xmlns:a16="http://schemas.microsoft.com/office/drawing/2014/main" id="{576CF4EA-8E9F-4F4D-9A1C-A855FF2B1060}"/>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76EF1B0F-5513-4E8A-905B-6E9147490DD0}"/>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8649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31849-9406-4BAF-8B11-4AEBA82325D5}"/>
              </a:ext>
            </a:extLst>
          </p:cNvPr>
          <p:cNvSpPr>
            <a:spLocks noGrp="1"/>
          </p:cNvSpPr>
          <p:nvPr>
            <p:ph type="title"/>
          </p:nvPr>
        </p:nvSpPr>
        <p:spPr/>
        <p:txBody>
          <a:bodyPr/>
          <a:lstStyle/>
          <a:p>
            <a:r>
              <a:rPr lang="da-DK" dirty="0"/>
              <a:t>Ske ifølge lov</a:t>
            </a:r>
          </a:p>
        </p:txBody>
      </p:sp>
      <p:sp>
        <p:nvSpPr>
          <p:cNvPr id="3" name="Pladsholder til indhold 2">
            <a:extLst>
              <a:ext uri="{FF2B5EF4-FFF2-40B4-BE49-F238E27FC236}">
                <a16:creationId xmlns:a16="http://schemas.microsoft.com/office/drawing/2014/main" id="{FA6B745B-3C4F-4E12-9FF7-27B8B95D4462}"/>
              </a:ext>
            </a:extLst>
          </p:cNvPr>
          <p:cNvSpPr>
            <a:spLocks noGrp="1"/>
          </p:cNvSpPr>
          <p:nvPr>
            <p:ph sz="quarter" idx="21"/>
          </p:nvPr>
        </p:nvSpPr>
        <p:spPr/>
        <p:txBody>
          <a:bodyPr/>
          <a:lstStyle/>
          <a:p>
            <a:r>
              <a:rPr lang="da-DK" dirty="0"/>
              <a:t>Eksempler:</a:t>
            </a:r>
          </a:p>
          <a:p>
            <a:r>
              <a:rPr lang="da-DK" dirty="0"/>
              <a:t>Vejlovens § 96, stk. 1, 1. pkt.: ”Vejmyndigheden kan ekspropriere til offentlig vej eller sti, når det er nødvendigt af hensyn til almenvellet.”</a:t>
            </a:r>
          </a:p>
          <a:p>
            <a:r>
              <a:rPr lang="da-DK" dirty="0"/>
              <a:t>Planlovens § 47, stk. 1: ”Kommunalbestyrelsen kan ekspropriere fast ejendom, der tilhører private, eller private rettigheder over fast ejendom, når ekspropriationen vil være af væsentlig betydning for virkeliggørelsen af en lokalplan eller en byplanvedtægt.”</a:t>
            </a:r>
          </a:p>
          <a:p>
            <a:pPr lvl="1"/>
            <a:r>
              <a:rPr lang="da-DK" dirty="0"/>
              <a:t>MAD.2017.102: Ekspropriation af areal til ny boldbane i by med ca. 826 beboere var gyldig, da det var nødvendigt for at virkeliggøre lokalplanens formål. </a:t>
            </a:r>
          </a:p>
          <a:p>
            <a:endParaRPr lang="da-DK" dirty="0"/>
          </a:p>
        </p:txBody>
      </p:sp>
      <p:sp>
        <p:nvSpPr>
          <p:cNvPr id="4" name="Pladsholder til tekst 3">
            <a:extLst>
              <a:ext uri="{FF2B5EF4-FFF2-40B4-BE49-F238E27FC236}">
                <a16:creationId xmlns:a16="http://schemas.microsoft.com/office/drawing/2014/main" id="{E9885CBC-223C-439D-8199-669EDD04F50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D6C53D23-39C6-48D3-9014-838DFDF2F65C}"/>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18801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BB1DE-A5DC-4F01-946A-DDE6823877E7}"/>
              </a:ext>
            </a:extLst>
          </p:cNvPr>
          <p:cNvSpPr>
            <a:spLocks noGrp="1"/>
          </p:cNvSpPr>
          <p:nvPr>
            <p:ph type="title"/>
          </p:nvPr>
        </p:nvSpPr>
        <p:spPr/>
        <p:txBody>
          <a:bodyPr/>
          <a:lstStyle/>
          <a:p>
            <a:r>
              <a:rPr lang="da-DK" dirty="0"/>
              <a:t>Mod fuldstændig erstatning</a:t>
            </a:r>
          </a:p>
        </p:txBody>
      </p:sp>
      <p:sp>
        <p:nvSpPr>
          <p:cNvPr id="3" name="Pladsholder til indhold 2">
            <a:extLst>
              <a:ext uri="{FF2B5EF4-FFF2-40B4-BE49-F238E27FC236}">
                <a16:creationId xmlns:a16="http://schemas.microsoft.com/office/drawing/2014/main" id="{F134E074-E254-4C9C-B4DD-B15C88F689EC}"/>
              </a:ext>
            </a:extLst>
          </p:cNvPr>
          <p:cNvSpPr>
            <a:spLocks noGrp="1"/>
          </p:cNvSpPr>
          <p:nvPr>
            <p:ph sz="quarter" idx="21"/>
          </p:nvPr>
        </p:nvSpPr>
        <p:spPr/>
        <p:txBody>
          <a:bodyPr/>
          <a:lstStyle/>
          <a:p>
            <a:r>
              <a:rPr lang="da-DK" dirty="0"/>
              <a:t>Ekspropriationsproceslovens § 17, stk. 4 og vejlovens § 115, stk. 3:</a:t>
            </a:r>
          </a:p>
          <a:p>
            <a:r>
              <a:rPr lang="da-DK" dirty="0"/>
              <a:t>Den afståedes værdi/værdiforringelsen</a:t>
            </a:r>
          </a:p>
          <a:p>
            <a:r>
              <a:rPr lang="da-DK" dirty="0"/>
              <a:t>Ulemper</a:t>
            </a:r>
          </a:p>
          <a:p>
            <a:pPr lvl="1"/>
            <a:r>
              <a:rPr lang="da-DK" dirty="0"/>
              <a:t>Totalekspropriation</a:t>
            </a:r>
          </a:p>
          <a:p>
            <a:pPr lvl="1"/>
            <a:r>
              <a:rPr lang="da-DK" dirty="0"/>
              <a:t>Delekspropriation</a:t>
            </a:r>
          </a:p>
          <a:p>
            <a:pPr lvl="2"/>
            <a:r>
              <a:rPr lang="da-DK" dirty="0"/>
              <a:t>Midlertidige ulemper </a:t>
            </a:r>
          </a:p>
          <a:p>
            <a:pPr lvl="2"/>
            <a:r>
              <a:rPr lang="da-DK" dirty="0"/>
              <a:t>Varige ulemper</a:t>
            </a:r>
          </a:p>
          <a:p>
            <a:endParaRPr lang="da-DK" dirty="0"/>
          </a:p>
        </p:txBody>
      </p:sp>
      <p:sp>
        <p:nvSpPr>
          <p:cNvPr id="4" name="Pladsholder til tekst 3">
            <a:extLst>
              <a:ext uri="{FF2B5EF4-FFF2-40B4-BE49-F238E27FC236}">
                <a16:creationId xmlns:a16="http://schemas.microsoft.com/office/drawing/2014/main" id="{A119F444-A635-4A84-A1DD-2AA8DEA66A2B}"/>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34041773-98A6-4AEA-A39C-4F0E5ECE796D}"/>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75306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C9905-F77E-4BD3-A9F7-0E9073EEB0B7}"/>
              </a:ext>
            </a:extLst>
          </p:cNvPr>
          <p:cNvSpPr>
            <a:spLocks noGrp="1"/>
          </p:cNvSpPr>
          <p:nvPr>
            <p:ph type="title"/>
          </p:nvPr>
        </p:nvSpPr>
        <p:spPr/>
        <p:txBody>
          <a:bodyPr/>
          <a:lstStyle/>
          <a:p>
            <a:r>
              <a:rPr lang="da-DK" dirty="0"/>
              <a:t>Hvornår er noget ekspropriation</a:t>
            </a:r>
          </a:p>
        </p:txBody>
      </p:sp>
      <p:sp>
        <p:nvSpPr>
          <p:cNvPr id="3" name="Pladsholder til indhold 2">
            <a:extLst>
              <a:ext uri="{FF2B5EF4-FFF2-40B4-BE49-F238E27FC236}">
                <a16:creationId xmlns:a16="http://schemas.microsoft.com/office/drawing/2014/main" id="{3F7D3EF0-4254-4C44-AB80-88F51BB0733E}"/>
              </a:ext>
            </a:extLst>
          </p:cNvPr>
          <p:cNvSpPr>
            <a:spLocks noGrp="1"/>
          </p:cNvSpPr>
          <p:nvPr>
            <p:ph sz="quarter" idx="21"/>
          </p:nvPr>
        </p:nvSpPr>
        <p:spPr/>
        <p:txBody>
          <a:bodyPr/>
          <a:lstStyle/>
          <a:p>
            <a:r>
              <a:rPr lang="da-DK" dirty="0"/>
              <a:t>Grundlæggende afvejning:</a:t>
            </a:r>
          </a:p>
          <a:p>
            <a:r>
              <a:rPr lang="da-DK" dirty="0"/>
              <a:t>Ekspropriation eller almindelig erstatningsfri regulering?</a:t>
            </a:r>
          </a:p>
          <a:p>
            <a:r>
              <a:rPr lang="da-DK" dirty="0"/>
              <a:t>Opkrævning af skatter? Hastighedsgrænser? Lokalplanlægning? 2 meter bræmmer? Naboens glaserede teglsten?</a:t>
            </a:r>
          </a:p>
          <a:p>
            <a:endParaRPr lang="da-DK" dirty="0"/>
          </a:p>
          <a:p>
            <a:endParaRPr lang="da-DK" dirty="0"/>
          </a:p>
          <a:p>
            <a:endParaRPr lang="da-DK" dirty="0"/>
          </a:p>
          <a:p>
            <a:endParaRPr lang="da-DK" dirty="0"/>
          </a:p>
          <a:p>
            <a:pPr marL="0" indent="0">
              <a:buNone/>
            </a:pPr>
            <a:endParaRPr lang="da-DK" dirty="0"/>
          </a:p>
        </p:txBody>
      </p:sp>
      <p:sp>
        <p:nvSpPr>
          <p:cNvPr id="4" name="Pladsholder til tekst 3">
            <a:extLst>
              <a:ext uri="{FF2B5EF4-FFF2-40B4-BE49-F238E27FC236}">
                <a16:creationId xmlns:a16="http://schemas.microsoft.com/office/drawing/2014/main" id="{99C06345-8EC7-4C2F-B09B-457EA3A528D0}"/>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45096E77-8AB1-4890-BD9B-0667E306A664}"/>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568649504"/>
      </p:ext>
    </p:extLst>
  </p:cSld>
  <p:clrMapOvr>
    <a:masterClrMapping/>
  </p:clrMapOvr>
</p:sld>
</file>

<file path=ppt/theme/theme1.xml><?xml version="1.0" encoding="utf-8"?>
<a:theme xmlns:a="http://schemas.openxmlformats.org/drawingml/2006/main" name="Landbrug_og_Foedevare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A2E0B78D-1882-404F-8A2A-6EDBBE01AA2B}"/>
    </a:ext>
  </a:extLst>
</a:theme>
</file>

<file path=ppt/theme/theme2.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3DD74929-68E3-8A47-A037-8B867BA28C3E}"/>
    </a:ext>
  </a:extLst>
</a:theme>
</file>

<file path=ppt/theme/theme3.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EA60EE4B-7025-8845-A809-837230E62DCB}"/>
    </a:ext>
  </a:extLst>
</a:theme>
</file>

<file path=ppt/theme/theme4.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187139E8-B126-4345-8CB8-9B56326625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2E9F973A8E78CB44B5A02CB197182948" ma:contentTypeVersion="97" ma:contentTypeDescription="Contenttype til binære filer der bliver publiceret på Landbrugsinfo" ma:contentTypeScope="" ma:versionID="7da9c7ee2ddafd5f456dad06100016c6">
  <xsd:schema xmlns:xsd="http://www.w3.org/2001/XMLSchema" xmlns:xs="http://www.w3.org/2001/XMLSchema" xmlns:p="http://schemas.microsoft.com/office/2006/metadata/properties" xmlns:ns1="http://schemas.microsoft.com/sharepoint/v3" xmlns:ns2="fc0fdba4-151c-4e55-9dcc-4c0be9bb72c9" xmlns:ns3="5aa14257-579e-4a1f-bbbb-3c8dd7393476" xmlns:ns4="303eeafb-7dff-46db-9396-e9c651f530ea" targetNamespace="http://schemas.microsoft.com/office/2006/metadata/properties" ma:root="true" ma:fieldsID="952239cffc6462d5667cf3466d329cb6" ns1:_="" ns2:_="" ns3:_="" ns4:_="">
    <xsd:import namespace="http://schemas.microsoft.com/sharepoint/v3"/>
    <xsd:import namespace="fc0fdba4-151c-4e55-9dcc-4c0be9bb72c9"/>
    <xsd:import namespace="5aa14257-579e-4a1f-bbbb-3c8dd7393476"/>
    <xsd:import namespace="303eeafb-7dff-46db-9396-e9c651f530ea"/>
    <xsd:element name="properties">
      <xsd:complexType>
        <xsd:sequence>
          <xsd:element name="documentManagement">
            <xsd:complexType>
              <xsd:all>
                <xsd:element ref="ns1:Comments"/>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element ref="ns2:Afrapportering" minOccurs="0"/>
                <xsd:element ref="ns3:Kontaktpersoner" minOccurs="0"/>
                <xsd:element ref="ns3:Skribenter" minOccurs="0"/>
                <xsd:element ref="ns2: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internalName="PublishingVariationGroupID">
      <xsd:simpleType>
        <xsd:restriction base="dms:Text">
          <xsd:maxLength value="255"/>
        </xsd:restriction>
      </xsd:simpleType>
    </xsd:element>
    <xsd:element name="PublishingVariationRelationshipLinkFieldID" ma:index="17" nillable="true" ma:displayName="Relationshyperlink for variation"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59" nillable="true" ma:displayName="Dynamisk sideindhold (7)" ma:hidden="true" ma:internalName="DynamicPublishingContent6">
      <xsd:simpleType>
        <xsd:restriction base="dms:Unknown"/>
      </xsd:simpleType>
    </xsd:element>
    <xsd:element name="DynamicPublishingContent7" ma:index="60" nillable="true" ma:displayName="Dynamisk sideindhold (8)" ma:hidden="true" ma:internalName="DynamicPublishingContent7">
      <xsd:simpleType>
        <xsd:restriction base="dms:Unknown"/>
      </xsd:simpleType>
    </xsd:element>
    <xsd:element name="DynamicPublishingContent8" ma:index="61" nillable="true" ma:displayName="Dynamisk sideindhold (9)" ma:hidden="true" ma:internalName="DynamicPublishingContent8">
      <xsd:simpleType>
        <xsd:restriction base="dms:Unknown"/>
      </xsd:simpleType>
    </xsd:element>
    <xsd:element name="DynamicPublishingContent9" ma:index="62" nillable="true" ma:displayName="Dynamisk sideindhold (10)" ma:hidden="true" ma:internalName="DynamicPublishingContent9">
      <xsd:simpleType>
        <xsd:restriction base="dms:Unknown"/>
      </xsd:simpleType>
    </xsd:element>
    <xsd:element name="DynamicPublishingContent10" ma:index="63" nillable="true" ma:displayName="Dynamisk sideindhold (11)" ma:hidden="true" ma:internalName="DynamicPublishingContent10">
      <xsd:simpleType>
        <xsd:restriction base="dms:Unknown"/>
      </xsd:simpleType>
    </xsd:element>
    <xsd:element name="DynamicPublishingContent11" ma:index="64" nillable="true" ma:displayName="Dynamisk sideindhold (12)" ma:hidden="true" ma:internalName="DynamicPublishingContent11">
      <xsd:simpleType>
        <xsd:restriction base="dms:Unknown"/>
      </xsd:simpleType>
    </xsd:element>
    <xsd:element name="DynamicPublishingContent12" ma:index="65" nillable="true" ma:displayName="Dynamisk sideindhold (13)" ma:hidden="true" ma:internalName="DynamicPublishingContent12">
      <xsd:simpleType>
        <xsd:restriction base="dms:Unknown"/>
      </xsd:simpleType>
    </xsd:element>
    <xsd:element name="DynamicPublishingContent13" ma:index="66" nillable="true" ma:displayName="Dynamisk sideindhold (14)" ma:hidden="true" ma:internalName="DynamicPublishingContent13">
      <xsd:simpleType>
        <xsd:restriction base="dms:Unknown"/>
      </xsd:simpleType>
    </xsd:element>
    <xsd:element name="DynamicPublishingContent14" ma:index="67"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0fdba4-151c-4e55-9dcc-4c0be9bb72c9"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2"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3" nillable="true" ma:displayName="HitCount (system)" ma:decimals="0" ma:default="0" ma:description="Antal gange et dokument er set af en bruger" ma:internalName="HitCount" ma:readOnly="false">
      <xsd:simpleType>
        <xsd:restriction base="dms:Number"/>
      </xsd:simpleType>
    </xsd:element>
    <xsd:element name="PermalinkID" ma:index="54"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5" nillable="true" ma:displayName="Tilvalg" ma:description="Mulighed for et antal tilvalg gemt i et samlet felt." ma:internalName="WebInfoMultiSelect">
      <xsd:simpleType>
        <xsd:restriction base="dms:Unknown"/>
      </xsd:simpleType>
    </xsd:element>
    <xsd:element name="TaksonomiTaxHTField0" ma:index="68"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2"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3" nillable="true" ma:displayName="Bevillingsår" ma:decimals="0" ma:internalName="FinanceYear">
      <xsd:simpleType>
        <xsd:restriction base="dms:Number"/>
      </xsd:simpleType>
    </xsd:element>
    <xsd:element name="WebInfoLawCodes" ma:index="74"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5" nillable="true" ma:displayName="Afrapportering" ma:list="{126d356a-4f5c-4bbb-91a6-e07af1934e19}" ma:internalName="Afrapportering" ma:showField="LinkTitleNoMenu" ma:web="303eeafb-7dff-46db-9396-e9c651f530ea">
      <xsd:simpleType>
        <xsd:restriction base="dms:Unknown"/>
      </xsd:simpleType>
    </xsd:element>
    <xsd:element name="ProjectID" ma:index="78" nillable="true" ma:displayName="ProjectID (system)" ma:internalName="Projec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6"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7"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6" nillable="true" ma:displayName="Værdi for dokument-id" ma:description="Værdien af det dokument-id, der er tildelt dette element." ma:internalName="_dlc_DocId" ma:readOnly="true">
      <xsd:simpleType>
        <xsd:restriction base="dms:Text"/>
      </xsd:simpleType>
    </xsd:element>
    <xsd:element name="_dlc_DocIdUrl" ma:index="57"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 ma:readOnly="true">
      <xsd:simpleType>
        <xsd:restriction base="dms:Boolean"/>
      </xsd:simpleType>
    </xsd:element>
    <xsd:element name="TaxCatchAll" ma:index="69" nillable="true" ma:displayName="Taxonomy Catch All Column" ma:descriptio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0" nillable="true" ma:displayName="Taxonomy Catch All Column1" ma:description=""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ynamicPublishingContent11 xmlns="http://schemas.microsoft.com/sharepoint/v3" xsi:nil="true"/>
    <DynamicPublishingContent14 xmlns="http://schemas.microsoft.com/sharepoint/v3" xsi:nil="true"/>
    <PublishingRollupImage xmlns="http://schemas.microsoft.com/sharepoint/v3" xsi:nil="true"/>
    <Revisionsdato xmlns="5aa14257-579e-4a1f-bbbb-3c8dd7393476">2018-03-28T07:51:00+00:00</Revisionsdato>
    <DynamicPublishingContent5 xmlns="http://schemas.microsoft.com/sharepoint/v3" xsi:nil="true"/>
    <DynamicPublishingContent12 xmlns="http://schemas.microsoft.com/sharepoint/v3" xsi:nil="true"/>
    <PublishingContactEmail xmlns="http://schemas.microsoft.com/sharepoint/v3" xsi:nil="true"/>
    <HeaderStyleDefinitions xmlns="http://schemas.microsoft.com/sharepoint/v3" xsi:nil="true"/>
    <DynamicPublishingContent4 xmlns="http://schemas.microsoft.com/sharepoint/v3"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DynamicPublishingContent7 xmlns="http://schemas.microsoft.com/sharepoint/v3" xsi:nil="true"/>
    <DynamicPublishingContent6 xmlns="http://schemas.microsoft.com/sharepoint/v3" xsi:nil="true"/>
    <Bekraeftelsesdato xmlns="5aa14257-579e-4a1f-bbbb-3c8dd7393476">2018-03-28T07:51:00+00:00</Bekraeftelsesdato>
    <DynamicPublishingContent1 xmlns="http://schemas.microsoft.com/sharepoint/v3" xsi:nil="true"/>
    <DynamicPublishingContent13 xmlns="http://schemas.microsoft.com/sharepoint/v3" xsi:nil="true"/>
    <PublishingVariationGroupID xmlns="http://schemas.microsoft.com/sharepoint/v3" xsi:nil="true"/>
    <ArticleStartDate xmlns="http://schemas.microsoft.com/sharepoint/v3">2018-03-28T07:51:47+00:00</ArticleStartDate>
    <Listekode xmlns="5aa14257-579e-4a1f-bbbb-3c8dd7393476" xsi:nil="true"/>
    <DynamicPublishingContent0 xmlns="http://schemas.microsoft.com/sharepoint/v3" xsi:nil="true"/>
    <ArticleByLine xmlns="http://schemas.microsoft.com/sharepoint/v3" xsi:nil="true"/>
    <PublishingImageCaption xmlns="http://schemas.microsoft.com/sharepoint/v3" xsi:nil="true"/>
    <Forfattere xmlns="5aa14257-579e-4a1f-bbbb-3c8dd7393476">
      <UserInfo>
        <DisplayName>i:0e.t|dlbr idp|001jvkn@prod.dli</DisplayName>
        <AccountId>39637</AccountId>
        <AccountType/>
      </UserInfo>
    </Forfattere>
    <DynamicPublishingContent3 xmlns="http://schemas.microsoft.com/sharepoint/v3" xsi:nil="true"/>
    <Sorteringsorden xmlns="5aa14257-579e-4a1f-bbbb-3c8dd7393476" xsi:nil="true"/>
    <Audience xmlns="http://schemas.microsoft.com/sharepoint/v3" xsi:nil="true"/>
    <PublishingPageImage xmlns="http://schemas.microsoft.com/sharepoint/v3" xsi:nil="true"/>
    <DynamicPublishingContent2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Informationsserie xmlns="5aa14257-579e-4a1f-bbbb-3c8dd7393476" xsi:nil="true"/>
    <PublishingStartDate xmlns="http://schemas.microsoft.com/sharepoint/v3" xsi:nil="true"/>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DynamicPublishingContent8 xmlns="http://schemas.microsoft.com/sharepoint/v3" xsi:nil="true"/>
    <TaxCatchAll xmlns="303eeafb-7dff-46db-9396-e9c651f530ea"/>
    <Comments xmlns="http://schemas.microsoft.com/sharepoint/v3">Er ammoniakregulering ekspropriation?</Comments>
    <Nummer xmlns="5aa14257-579e-4a1f-bbbb-3c8dd7393476" xsi:nil="true"/>
    <_dlc_DocId xmlns="303eeafb-7dff-46db-9396-e9c651f530ea">LBINFO-937041975-19460</_dlc_DocId>
    <_dlc_DocIdUrl xmlns="303eeafb-7dff-46db-9396-e9c651f530ea">
      <Url>https://sp.landbrugsinfo.dk/Afrapportering/innovation/2018/_layouts/DocIdRedir.aspx?ID=LBINFO-937041975-19460</Url>
      <Description>LBINFO-937041975-19460</Description>
    </_dlc_DocIdUrl>
    <Rettighedsgruppe xmlns="fc0fdba4-151c-4e55-9dcc-4c0be9bb72c9">1</Rettighedsgruppe>
    <WebInfoMultiSelect xmlns="fc0fdba4-151c-4e55-9dcc-4c0be9bb72c9" xsi:nil="true"/>
    <Projekter xmlns="fc0fdba4-151c-4e55-9dcc-4c0be9bb72c9" xsi:nil="true"/>
    <WebInfoLawCodes xmlns="fc0fdba4-151c-4e55-9dcc-4c0be9bb72c9" xsi:nil="true"/>
    <EnclosureFor xmlns="fc0fdba4-151c-4e55-9dcc-4c0be9bb72c9">
      <Url xsi:nil="true"/>
      <Description xsi:nil="true"/>
    </EnclosureFor>
    <GammelURL xmlns="fc0fdba4-151c-4e55-9dcc-4c0be9bb72c9" xsi:nil="true"/>
    <TaksonomiTaxHTField0 xmlns="fc0fdba4-151c-4e55-9dcc-4c0be9bb72c9">
      <Terms xmlns="http://schemas.microsoft.com/office/infopath/2007/PartnerControls"/>
    </TaksonomiTaxHTField0>
    <Ansvarligafdeling xmlns="fc0fdba4-151c-4e55-9dcc-4c0be9bb72c9">48</Ansvarligafdeling>
    <ProjectID xmlns="fc0fdba4-151c-4e55-9dcc-4c0be9bb72c9">X765X</ProjectID>
    <Ingen_x0020_besked_x0020_ved_x0020_arkivering xmlns="fc0fdba4-151c-4e55-9dcc-4c0be9bb72c9">false</Ingen_x0020_besked_x0020_ved_x0020_arkivering>
    <NetSkabelonValue xmlns="fc0fdba4-151c-4e55-9dcc-4c0be9bb72c9" xsi:nil="true"/>
    <PermalinkID xmlns="fc0fdba4-151c-4e55-9dcc-4c0be9bb72c9">9df36704-5126-4ee2-bf9a-b2f49770513d</PermalinkID>
    <Bevillingsgivere xmlns="fc0fdba4-151c-4e55-9dcc-4c0be9bb72c9" xsi:nil="true"/>
    <IsHiddenFromRollup xmlns="fc0fdba4-151c-4e55-9dcc-4c0be9bb72c9">0</IsHiddenFromRollup>
    <WebInfoSubjects xmlns="fc0fdba4-151c-4e55-9dcc-4c0be9bb72c9" xsi:nil="true"/>
    <FinanceYear xmlns="fc0fdba4-151c-4e55-9dcc-4c0be9bb72c9" xsi:nil="true"/>
    <Afrapportering xmlns="fc0fdba4-151c-4e55-9dcc-4c0be9bb72c9">765;#Brugervenlig jura i landbruget</Afrapportering>
    <Afsender xmlns="fc0fdba4-151c-4e55-9dcc-4c0be9bb72c9">2</Afsender>
    <Arkiveringsdato xmlns="fc0fdba4-151c-4e55-9dcc-4c0be9bb72c9">2099-12-31T23:00:00+00:00</Arkiveringsdato>
    <HideInRollups xmlns="fc0fdba4-151c-4e55-9dcc-4c0be9bb72c9">false</HideInRollups>
    <HitCount xmlns="fc0fdba4-151c-4e55-9dcc-4c0be9bb72c9">0</HitCount>
  </documentManagement>
</p:properties>
</file>

<file path=customXml/itemProps1.xml><?xml version="1.0" encoding="utf-8"?>
<ds:datastoreItem xmlns:ds="http://schemas.openxmlformats.org/officeDocument/2006/customXml" ds:itemID="{BA39B258-9318-42F5-94D6-61B37193E5BC}"/>
</file>

<file path=customXml/itemProps2.xml><?xml version="1.0" encoding="utf-8"?>
<ds:datastoreItem xmlns:ds="http://schemas.openxmlformats.org/officeDocument/2006/customXml" ds:itemID="{5D29F7E4-E790-4D63-82BC-E372C971EFDF}"/>
</file>

<file path=customXml/itemProps3.xml><?xml version="1.0" encoding="utf-8"?>
<ds:datastoreItem xmlns:ds="http://schemas.openxmlformats.org/officeDocument/2006/customXml" ds:itemID="{FBE08938-258E-4A98-B6DA-503530AA2EF8}"/>
</file>

<file path=customXml/itemProps4.xml><?xml version="1.0" encoding="utf-8"?>
<ds:datastoreItem xmlns:ds="http://schemas.openxmlformats.org/officeDocument/2006/customXml" ds:itemID="{C69F3AFD-9996-4F2A-954A-5A4466DBC439}"/>
</file>

<file path=docProps/app.xml><?xml version="1.0" encoding="utf-8"?>
<Properties xmlns="http://schemas.openxmlformats.org/officeDocument/2006/extended-properties" xmlns:vt="http://schemas.openxmlformats.org/officeDocument/2006/docPropsVTypes">
  <Template>blank</Template>
  <TotalTime>0</TotalTime>
  <Words>492</Words>
  <Application>Microsoft Office PowerPoint</Application>
  <PresentationFormat>Brugerdefineret</PresentationFormat>
  <Paragraphs>82</Paragraphs>
  <Slides>18</Slides>
  <Notes>0</Notes>
  <HiddenSlides>0</HiddenSlides>
  <MMClips>0</MMClips>
  <ScaleCrop>false</ScaleCrop>
  <HeadingPairs>
    <vt:vector size="6" baseType="variant">
      <vt:variant>
        <vt:lpstr>Benyttede skrifttyper</vt:lpstr>
      </vt:variant>
      <vt:variant>
        <vt:i4>2</vt:i4>
      </vt:variant>
      <vt:variant>
        <vt:lpstr>Tema</vt:lpstr>
      </vt:variant>
      <vt:variant>
        <vt:i4>4</vt:i4>
      </vt:variant>
      <vt:variant>
        <vt:lpstr>Slidetitler</vt:lpstr>
      </vt:variant>
      <vt:variant>
        <vt:i4>18</vt:i4>
      </vt:variant>
    </vt:vector>
  </HeadingPairs>
  <TitlesOfParts>
    <vt:vector size="24" baseType="lpstr">
      <vt:lpstr>Arial</vt:lpstr>
      <vt:lpstr>Calibri</vt:lpstr>
      <vt:lpstr>Landbrug_og_Foedevarer</vt:lpstr>
      <vt:lpstr>LF PPT - Vækst i balance</vt:lpstr>
      <vt:lpstr>LF PPT - Illustrationer i bunden</vt:lpstr>
      <vt:lpstr>LF PPT - SEGES</vt:lpstr>
      <vt:lpstr>Ekspropriation og erstatning</vt:lpstr>
      <vt:lpstr>Grundlovens § 73</vt:lpstr>
      <vt:lpstr>Hvad skal vi fokusere på?</vt:lpstr>
      <vt:lpstr>Ejendom</vt:lpstr>
      <vt:lpstr>Krævet af almenvellet</vt:lpstr>
      <vt:lpstr>Krævet af almenvellet</vt:lpstr>
      <vt:lpstr>Ske ifølge lov</vt:lpstr>
      <vt:lpstr>Mod fuldstændig erstatning</vt:lpstr>
      <vt:lpstr>Hvornår er noget ekspropriation</vt:lpstr>
      <vt:lpstr>Kriterier ekspropriation</vt:lpstr>
      <vt:lpstr>Eksempler på domme</vt:lpstr>
      <vt:lpstr>Eksempler på domme</vt:lpstr>
      <vt:lpstr>Eksempler på domme</vt:lpstr>
      <vt:lpstr>Eksempler på domme</vt:lpstr>
      <vt:lpstr>Eksempler på domme</vt:lpstr>
      <vt:lpstr>Eksempler på domme</vt:lpstr>
      <vt:lpstr>Naturbeskyttelseslovens kap 2a</vt:lpstr>
      <vt:lpstr>Miljøbeskyttelseslovens § 26a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5 Ekspropriation og ammoniakregulering</dc:title>
  <dc:creator/>
  <cp:lastModifiedBy/>
  <cp:revision>1</cp:revision>
  <dcterms:created xsi:type="dcterms:W3CDTF">2018-03-05T10:42:29Z</dcterms:created>
  <dcterms:modified xsi:type="dcterms:W3CDTF">2018-03-28T07:50:45Z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0x010100C568DB52D9D0A14D9B2FDCC96666E9F2007948130EC3DB064584E219954237AF3900242457EFB8B24247815D688C526CD44D00C26A9DBCB02B5C4DA1F017B836C045C00060750ADE2E6249BABB5C6118FC133DE800AF2E6DC7107240CAAE62CB7A7C0C3100002E9F973A8E78CB44B5A02CB197182948</vt:lpwstr>
  </property>
  <property fmtid="{D5CDD505-2E9C-101B-9397-08002B2CF9AE}" pid="3" name="_dlc_DocIdItemGuid">
    <vt:lpwstr>8cae1115-8a9f-46e5-9288-300201d5354e</vt:lpwstr>
  </property>
  <property fmtid="{D5CDD505-2E9C-101B-9397-08002B2CF9AE}" pid="4" name="Taksonomi">
    <vt:lpwstr/>
  </property>
</Properties>
</file>